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3"/>
  </p:notesMasterIdLst>
  <p:handoutMasterIdLst>
    <p:handoutMasterId r:id="rId54"/>
  </p:handoutMasterIdLst>
  <p:sldIdLst>
    <p:sldId id="256" r:id="rId2"/>
    <p:sldId id="292" r:id="rId3"/>
    <p:sldId id="321" r:id="rId4"/>
    <p:sldId id="353" r:id="rId5"/>
    <p:sldId id="388" r:id="rId6"/>
    <p:sldId id="416" r:id="rId7"/>
    <p:sldId id="389" r:id="rId8"/>
    <p:sldId id="411" r:id="rId9"/>
    <p:sldId id="372" r:id="rId10"/>
    <p:sldId id="320" r:id="rId11"/>
    <p:sldId id="279" r:id="rId12"/>
    <p:sldId id="266" r:id="rId13"/>
    <p:sldId id="267" r:id="rId14"/>
    <p:sldId id="327" r:id="rId15"/>
    <p:sldId id="281" r:id="rId16"/>
    <p:sldId id="270" r:id="rId17"/>
    <p:sldId id="356" r:id="rId18"/>
    <p:sldId id="269" r:id="rId19"/>
    <p:sldId id="282" r:id="rId20"/>
    <p:sldId id="326" r:id="rId21"/>
    <p:sldId id="358" r:id="rId22"/>
    <p:sldId id="359" r:id="rId23"/>
    <p:sldId id="387" r:id="rId24"/>
    <p:sldId id="392" r:id="rId25"/>
    <p:sldId id="394" r:id="rId26"/>
    <p:sldId id="396" r:id="rId27"/>
    <p:sldId id="397" r:id="rId28"/>
    <p:sldId id="398" r:id="rId29"/>
    <p:sldId id="399" r:id="rId30"/>
    <p:sldId id="412" r:id="rId31"/>
    <p:sldId id="391" r:id="rId32"/>
    <p:sldId id="400" r:id="rId33"/>
    <p:sldId id="401" r:id="rId34"/>
    <p:sldId id="402" r:id="rId35"/>
    <p:sldId id="404" r:id="rId36"/>
    <p:sldId id="405" r:id="rId37"/>
    <p:sldId id="406" r:id="rId38"/>
    <p:sldId id="375" r:id="rId39"/>
    <p:sldId id="413" r:id="rId40"/>
    <p:sldId id="379" r:id="rId41"/>
    <p:sldId id="376" r:id="rId42"/>
    <p:sldId id="407" r:id="rId43"/>
    <p:sldId id="408" r:id="rId44"/>
    <p:sldId id="381" r:id="rId45"/>
    <p:sldId id="377" r:id="rId46"/>
    <p:sldId id="414" r:id="rId47"/>
    <p:sldId id="382" r:id="rId48"/>
    <p:sldId id="415" r:id="rId49"/>
    <p:sldId id="410" r:id="rId50"/>
    <p:sldId id="278" r:id="rId51"/>
    <p:sldId id="409" r:id="rId52"/>
  </p:sldIdLst>
  <p:sldSz cx="9144000" cy="6858000" type="screen4x3"/>
  <p:notesSz cx="6815138" cy="994251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81" autoAdjust="0"/>
  </p:normalViewPr>
  <p:slideViewPr>
    <p:cSldViewPr>
      <p:cViewPr>
        <p:scale>
          <a:sx n="60" d="100"/>
          <a:sy n="60" d="100"/>
        </p:scale>
        <p:origin x="-1386"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500"/>
    </p:cViewPr>
  </p:sorterViewPr>
  <p:notesViewPr>
    <p:cSldViewPr>
      <p:cViewPr varScale="1">
        <p:scale>
          <a:sx n="47" d="100"/>
          <a:sy n="47" d="100"/>
        </p:scale>
        <p:origin x="-1938" y="-114"/>
      </p:cViewPr>
      <p:guideLst>
        <p:guide orient="horz" pos="3131"/>
        <p:guide pos="214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38.wmf"/><Relationship Id="rId4" Type="http://schemas.openxmlformats.org/officeDocument/2006/relationships/image" Target="../media/image4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5.wmf"/><Relationship Id="rId7" Type="http://schemas.openxmlformats.org/officeDocument/2006/relationships/image" Target="../media/image59.wmf"/><Relationship Id="rId2" Type="http://schemas.openxmlformats.org/officeDocument/2006/relationships/image" Target="../media/image54.wmf"/><Relationship Id="rId1" Type="http://schemas.openxmlformats.org/officeDocument/2006/relationships/image" Target="../media/image53.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5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5" Type="http://schemas.openxmlformats.org/officeDocument/2006/relationships/image" Target="../media/image64.wmf"/><Relationship Id="rId4" Type="http://schemas.openxmlformats.org/officeDocument/2006/relationships/image" Target="../media/image6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5" Type="http://schemas.openxmlformats.org/officeDocument/2006/relationships/image" Target="../media/image69.wmf"/><Relationship Id="rId4" Type="http://schemas.openxmlformats.org/officeDocument/2006/relationships/image" Target="../media/image6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image" Target="../media/image74.wmf"/><Relationship Id="rId1" Type="http://schemas.openxmlformats.org/officeDocument/2006/relationships/image" Target="../media/image73.wmf"/><Relationship Id="rId4" Type="http://schemas.openxmlformats.org/officeDocument/2006/relationships/image" Target="../media/image7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79.wmf"/><Relationship Id="rId7" Type="http://schemas.openxmlformats.org/officeDocument/2006/relationships/image" Target="../media/image83.wmf"/><Relationship Id="rId2" Type="http://schemas.openxmlformats.org/officeDocument/2006/relationships/image" Target="../media/image78.wmf"/><Relationship Id="rId1" Type="http://schemas.openxmlformats.org/officeDocument/2006/relationships/image" Target="../media/image77.wmf"/><Relationship Id="rId6" Type="http://schemas.openxmlformats.org/officeDocument/2006/relationships/image" Target="../media/image82.wmf"/><Relationship Id="rId5" Type="http://schemas.openxmlformats.org/officeDocument/2006/relationships/image" Target="../media/image81.wmf"/><Relationship Id="rId4" Type="http://schemas.openxmlformats.org/officeDocument/2006/relationships/image" Target="../media/image8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91.wmf"/><Relationship Id="rId3" Type="http://schemas.openxmlformats.org/officeDocument/2006/relationships/image" Target="../media/image86.wmf"/><Relationship Id="rId7" Type="http://schemas.openxmlformats.org/officeDocument/2006/relationships/image" Target="../media/image90.wmf"/><Relationship Id="rId2" Type="http://schemas.openxmlformats.org/officeDocument/2006/relationships/image" Target="../media/image85.wmf"/><Relationship Id="rId1" Type="http://schemas.openxmlformats.org/officeDocument/2006/relationships/image" Target="../media/image84.wmf"/><Relationship Id="rId6" Type="http://schemas.openxmlformats.org/officeDocument/2006/relationships/image" Target="../media/image89.wmf"/><Relationship Id="rId5" Type="http://schemas.openxmlformats.org/officeDocument/2006/relationships/image" Target="../media/image88.wmf"/><Relationship Id="rId4" Type="http://schemas.openxmlformats.org/officeDocument/2006/relationships/image" Target="../media/image87.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93.wmf"/><Relationship Id="rId1" Type="http://schemas.openxmlformats.org/officeDocument/2006/relationships/image" Target="../media/image92.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94.wmf"/><Relationship Id="rId6" Type="http://schemas.openxmlformats.org/officeDocument/2006/relationships/image" Target="../media/image99.wmf"/><Relationship Id="rId5" Type="http://schemas.openxmlformats.org/officeDocument/2006/relationships/image" Target="../media/image98.wmf"/><Relationship Id="rId4" Type="http://schemas.openxmlformats.org/officeDocument/2006/relationships/image" Target="../media/image9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00.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 Id="rId5" Type="http://schemas.openxmlformats.org/officeDocument/2006/relationships/image" Target="../media/image105.wmf"/><Relationship Id="rId4" Type="http://schemas.openxmlformats.org/officeDocument/2006/relationships/image" Target="../media/image10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107.wmf"/><Relationship Id="rId1" Type="http://schemas.openxmlformats.org/officeDocument/2006/relationships/image" Target="../media/image10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10.wmf"/><Relationship Id="rId2" Type="http://schemas.openxmlformats.org/officeDocument/2006/relationships/image" Target="../media/image109.wmf"/><Relationship Id="rId1" Type="http://schemas.openxmlformats.org/officeDocument/2006/relationships/image" Target="../media/image10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13.wmf"/><Relationship Id="rId2" Type="http://schemas.openxmlformats.org/officeDocument/2006/relationships/image" Target="../media/image112.wmf"/><Relationship Id="rId1" Type="http://schemas.openxmlformats.org/officeDocument/2006/relationships/image" Target="../media/image111.wmf"/><Relationship Id="rId5" Type="http://schemas.openxmlformats.org/officeDocument/2006/relationships/image" Target="../media/image108.wmf"/><Relationship Id="rId4" Type="http://schemas.openxmlformats.org/officeDocument/2006/relationships/image" Target="../media/image114.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50.wmf"/><Relationship Id="rId7" Type="http://schemas.openxmlformats.org/officeDocument/2006/relationships/image" Target="../media/image118.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117.wmf"/><Relationship Id="rId5" Type="http://schemas.openxmlformats.org/officeDocument/2006/relationships/image" Target="../media/image116.wmf"/><Relationship Id="rId4" Type="http://schemas.openxmlformats.org/officeDocument/2006/relationships/image" Target="../media/image115.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22.wmf"/><Relationship Id="rId2" Type="http://schemas.openxmlformats.org/officeDocument/2006/relationships/image" Target="../media/image121.wmf"/><Relationship Id="rId1" Type="http://schemas.openxmlformats.org/officeDocument/2006/relationships/image" Target="../media/image12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5921" tIns="47961" rIns="95921" bIns="47961" numCol="1" anchor="t" anchorCtr="0" compatLnSpc="1">
            <a:prstTxWarp prst="textNoShape">
              <a:avLst/>
            </a:prstTxWarp>
          </a:bodyPr>
          <a:lstStyle>
            <a:lvl1pPr defTabSz="960438">
              <a:defRPr sz="1200">
                <a:cs typeface="+mn-cs"/>
              </a:defRPr>
            </a:lvl1pPr>
          </a:lstStyle>
          <a:p>
            <a:pPr>
              <a:defRPr/>
            </a:pPr>
            <a:endParaRPr lang="en-US"/>
          </a:p>
        </p:txBody>
      </p:sp>
      <p:sp>
        <p:nvSpPr>
          <p:cNvPr id="24579" name="Rectangle 3"/>
          <p:cNvSpPr>
            <a:spLocks noGrp="1" noChangeArrowheads="1"/>
          </p:cNvSpPr>
          <p:nvPr>
            <p:ph type="dt" sz="quarter" idx="1"/>
          </p:nvPr>
        </p:nvSpPr>
        <p:spPr bwMode="auto">
          <a:xfrm>
            <a:off x="3862388" y="0"/>
            <a:ext cx="2952750" cy="496888"/>
          </a:xfrm>
          <a:prstGeom prst="rect">
            <a:avLst/>
          </a:prstGeom>
          <a:noFill/>
          <a:ln w="9525">
            <a:noFill/>
            <a:miter lim="800000"/>
            <a:headEnd/>
            <a:tailEnd/>
          </a:ln>
          <a:effectLst/>
        </p:spPr>
        <p:txBody>
          <a:bodyPr vert="horz" wrap="square" lIns="95921" tIns="47961" rIns="95921" bIns="47961" numCol="1" anchor="t" anchorCtr="0" compatLnSpc="1">
            <a:prstTxWarp prst="textNoShape">
              <a:avLst/>
            </a:prstTxWarp>
          </a:bodyPr>
          <a:lstStyle>
            <a:lvl1pPr algn="r" defTabSz="960438">
              <a:defRPr sz="1200">
                <a:cs typeface="+mn-cs"/>
              </a:defRPr>
            </a:lvl1pPr>
          </a:lstStyle>
          <a:p>
            <a:pPr>
              <a:defRPr/>
            </a:pPr>
            <a:endParaRPr lang="en-US"/>
          </a:p>
        </p:txBody>
      </p:sp>
      <p:sp>
        <p:nvSpPr>
          <p:cNvPr id="24580" name="Rectangle 4"/>
          <p:cNvSpPr>
            <a:spLocks noGrp="1" noChangeArrowheads="1"/>
          </p:cNvSpPr>
          <p:nvPr>
            <p:ph type="ftr" sz="quarter" idx="2"/>
          </p:nvPr>
        </p:nvSpPr>
        <p:spPr bwMode="auto">
          <a:xfrm>
            <a:off x="0" y="9445625"/>
            <a:ext cx="2952750" cy="496888"/>
          </a:xfrm>
          <a:prstGeom prst="rect">
            <a:avLst/>
          </a:prstGeom>
          <a:noFill/>
          <a:ln w="9525">
            <a:noFill/>
            <a:miter lim="800000"/>
            <a:headEnd/>
            <a:tailEnd/>
          </a:ln>
          <a:effectLst/>
        </p:spPr>
        <p:txBody>
          <a:bodyPr vert="horz" wrap="square" lIns="95921" tIns="47961" rIns="95921" bIns="47961" numCol="1" anchor="b" anchorCtr="0" compatLnSpc="1">
            <a:prstTxWarp prst="textNoShape">
              <a:avLst/>
            </a:prstTxWarp>
          </a:bodyPr>
          <a:lstStyle>
            <a:lvl1pPr defTabSz="960438">
              <a:defRPr sz="1200">
                <a:cs typeface="+mn-cs"/>
              </a:defRPr>
            </a:lvl1pPr>
          </a:lstStyle>
          <a:p>
            <a:pPr>
              <a:defRPr/>
            </a:pPr>
            <a:endParaRPr lang="en-US"/>
          </a:p>
        </p:txBody>
      </p:sp>
      <p:sp>
        <p:nvSpPr>
          <p:cNvPr id="24581" name="Rectangle 5"/>
          <p:cNvSpPr>
            <a:spLocks noGrp="1" noChangeArrowheads="1"/>
          </p:cNvSpPr>
          <p:nvPr>
            <p:ph type="sldNum" sz="quarter" idx="3"/>
          </p:nvPr>
        </p:nvSpPr>
        <p:spPr bwMode="auto">
          <a:xfrm>
            <a:off x="3862388" y="9445625"/>
            <a:ext cx="2952750" cy="496888"/>
          </a:xfrm>
          <a:prstGeom prst="rect">
            <a:avLst/>
          </a:prstGeom>
          <a:noFill/>
          <a:ln w="9525">
            <a:noFill/>
            <a:miter lim="800000"/>
            <a:headEnd/>
            <a:tailEnd/>
          </a:ln>
          <a:effectLst/>
        </p:spPr>
        <p:txBody>
          <a:bodyPr vert="horz" wrap="square" lIns="95921" tIns="47961" rIns="95921" bIns="47961" numCol="1" anchor="b" anchorCtr="0" compatLnSpc="1">
            <a:prstTxWarp prst="textNoShape">
              <a:avLst/>
            </a:prstTxWarp>
          </a:bodyPr>
          <a:lstStyle>
            <a:lvl1pPr algn="r" defTabSz="960438">
              <a:defRPr sz="1200">
                <a:cs typeface="+mn-cs"/>
              </a:defRPr>
            </a:lvl1pPr>
          </a:lstStyle>
          <a:p>
            <a:pPr>
              <a:defRPr/>
            </a:pPr>
            <a:fld id="{E3EE6B55-43A0-428A-A277-2A71FAFB3DF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5921" tIns="47961" rIns="95921" bIns="47961" numCol="1" anchor="t" anchorCtr="0" compatLnSpc="1">
            <a:prstTxWarp prst="textNoShape">
              <a:avLst/>
            </a:prstTxWarp>
          </a:bodyPr>
          <a:lstStyle>
            <a:lvl1pPr defTabSz="960438">
              <a:defRPr sz="1200">
                <a:cs typeface="+mn-cs"/>
              </a:defRPr>
            </a:lvl1pPr>
          </a:lstStyle>
          <a:p>
            <a:pPr>
              <a:defRPr/>
            </a:pPr>
            <a:endParaRPr lang="en-US"/>
          </a:p>
        </p:txBody>
      </p:sp>
      <p:sp>
        <p:nvSpPr>
          <p:cNvPr id="27651" name="Rectangle 3"/>
          <p:cNvSpPr>
            <a:spLocks noGrp="1" noChangeArrowheads="1"/>
          </p:cNvSpPr>
          <p:nvPr>
            <p:ph type="dt" idx="1"/>
          </p:nvPr>
        </p:nvSpPr>
        <p:spPr bwMode="auto">
          <a:xfrm>
            <a:off x="3862388" y="0"/>
            <a:ext cx="2952750" cy="496888"/>
          </a:xfrm>
          <a:prstGeom prst="rect">
            <a:avLst/>
          </a:prstGeom>
          <a:noFill/>
          <a:ln w="9525">
            <a:noFill/>
            <a:miter lim="800000"/>
            <a:headEnd/>
            <a:tailEnd/>
          </a:ln>
          <a:effectLst/>
        </p:spPr>
        <p:txBody>
          <a:bodyPr vert="horz" wrap="square" lIns="95921" tIns="47961" rIns="95921" bIns="47961" numCol="1" anchor="t" anchorCtr="0" compatLnSpc="1">
            <a:prstTxWarp prst="textNoShape">
              <a:avLst/>
            </a:prstTxWarp>
          </a:bodyPr>
          <a:lstStyle>
            <a:lvl1pPr algn="r" defTabSz="960438">
              <a:defRPr sz="1200">
                <a:cs typeface="+mn-cs"/>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22338" y="746125"/>
            <a:ext cx="4972050" cy="3729038"/>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09638" y="4722813"/>
            <a:ext cx="4995862" cy="4473575"/>
          </a:xfrm>
          <a:prstGeom prst="rect">
            <a:avLst/>
          </a:prstGeom>
          <a:noFill/>
          <a:ln w="9525">
            <a:noFill/>
            <a:miter lim="800000"/>
            <a:headEnd/>
            <a:tailEnd/>
          </a:ln>
          <a:effectLst/>
        </p:spPr>
        <p:txBody>
          <a:bodyPr vert="horz" wrap="square" lIns="95921" tIns="47961" rIns="95921" bIns="479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9445625"/>
            <a:ext cx="2952750" cy="496888"/>
          </a:xfrm>
          <a:prstGeom prst="rect">
            <a:avLst/>
          </a:prstGeom>
          <a:noFill/>
          <a:ln w="9525">
            <a:noFill/>
            <a:miter lim="800000"/>
            <a:headEnd/>
            <a:tailEnd/>
          </a:ln>
          <a:effectLst/>
        </p:spPr>
        <p:txBody>
          <a:bodyPr vert="horz" wrap="square" lIns="95921" tIns="47961" rIns="95921" bIns="47961" numCol="1" anchor="b" anchorCtr="0" compatLnSpc="1">
            <a:prstTxWarp prst="textNoShape">
              <a:avLst/>
            </a:prstTxWarp>
          </a:bodyPr>
          <a:lstStyle>
            <a:lvl1pPr defTabSz="960438">
              <a:defRPr sz="1200">
                <a:cs typeface="+mn-cs"/>
              </a:defRPr>
            </a:lvl1pPr>
          </a:lstStyle>
          <a:p>
            <a:pPr>
              <a:defRPr/>
            </a:pPr>
            <a:endParaRPr lang="en-US"/>
          </a:p>
        </p:txBody>
      </p:sp>
      <p:sp>
        <p:nvSpPr>
          <p:cNvPr id="27655" name="Rectangle 7"/>
          <p:cNvSpPr>
            <a:spLocks noGrp="1" noChangeArrowheads="1"/>
          </p:cNvSpPr>
          <p:nvPr>
            <p:ph type="sldNum" sz="quarter" idx="5"/>
          </p:nvPr>
        </p:nvSpPr>
        <p:spPr bwMode="auto">
          <a:xfrm>
            <a:off x="3862388" y="9445625"/>
            <a:ext cx="2952750" cy="496888"/>
          </a:xfrm>
          <a:prstGeom prst="rect">
            <a:avLst/>
          </a:prstGeom>
          <a:noFill/>
          <a:ln w="9525">
            <a:noFill/>
            <a:miter lim="800000"/>
            <a:headEnd/>
            <a:tailEnd/>
          </a:ln>
          <a:effectLst/>
        </p:spPr>
        <p:txBody>
          <a:bodyPr vert="horz" wrap="square" lIns="95921" tIns="47961" rIns="95921" bIns="47961" numCol="1" anchor="b" anchorCtr="0" compatLnSpc="1">
            <a:prstTxWarp prst="textNoShape">
              <a:avLst/>
            </a:prstTxWarp>
          </a:bodyPr>
          <a:lstStyle>
            <a:lvl1pPr algn="r" defTabSz="960438">
              <a:defRPr sz="1200">
                <a:cs typeface="+mn-cs"/>
              </a:defRPr>
            </a:lvl1pPr>
          </a:lstStyle>
          <a:p>
            <a:pPr>
              <a:defRPr/>
            </a:pPr>
            <a:fld id="{36B4FBEF-2198-4C0A-AA4D-DD34D13CF65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A006FE89-D6B0-45A5-8786-002205AC1F9C}" type="slidenum">
              <a:rPr lang="en-US" smtClean="0"/>
              <a:pPr>
                <a:defRPr/>
              </a:pPr>
              <a:t>19</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D5C12216-2D21-43EA-B19F-92D966920452}" type="slidenum">
              <a:rPr lang="en-US" smtClean="0"/>
              <a:pPr>
                <a:defRPr/>
              </a:pPr>
              <a:t>23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D2E70375-FA2F-421B-8269-1247731988E0}" type="slidenum">
              <a:rPr lang="en-US" smtClean="0"/>
              <a:pPr>
                <a:defRPr/>
              </a:pPr>
              <a:t>24</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B087A2BF-1991-4C12-92AA-29153E9B4380}" type="slidenum">
              <a:rPr lang="en-US" smtClean="0"/>
              <a:pPr>
                <a:defRPr/>
              </a:pPr>
              <a:t>25</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p>
            <a:pPr>
              <a:defRPr/>
            </a:pPr>
            <a:fld id="{DAD61C4F-6A4D-42CE-919D-1D9823F65F07}" type="slidenum">
              <a:rPr lang="en-US" smtClean="0"/>
              <a:pPr>
                <a:defRPr/>
              </a:pPr>
              <a:t>26</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a:defRPr/>
            </a:pPr>
            <a:fld id="{29E5C998-7CC6-4288-99CD-67842FD223D4}" type="slidenum">
              <a:rPr lang="en-US" smtClean="0"/>
              <a:pPr>
                <a:defRPr/>
              </a:pPr>
              <a:t>27</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p>
            <a:pPr>
              <a:defRPr/>
            </a:pPr>
            <a:fld id="{A3A6759C-8663-4A63-B08B-7C95FBE2DB0E}" type="slidenum">
              <a:rPr lang="en-US" smtClean="0"/>
              <a:pPr>
                <a:defRPr/>
              </a:pPr>
              <a:t>28</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C3BD6A9F-E3E5-4416-B2C6-F5B318E79C19}" type="slidenum">
              <a:rPr lang="en-US" smtClean="0"/>
              <a:pPr>
                <a:defRPr/>
              </a:pPr>
              <a:t>29</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C3BD6A9F-E3E5-4416-B2C6-F5B318E79C19}" type="slidenum">
              <a:rPr lang="en-US" smtClean="0"/>
              <a:pPr>
                <a:defRPr/>
              </a:pPr>
              <a:t>30</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39B841-ABF7-4F63-A115-73A6AA0CFD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1344392-75BD-44EC-AADF-EAD8D87F87E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56E369-8FE5-40BB-9F14-F69E2085AFC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4480C9-C117-4C85-8CA7-C4FB86314BB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B96B47-E9F1-4281-8829-D1AD5C2BC90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D833FA-3571-4ACE-9FD4-F635AF715C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03F41BF-94A6-4BFF-9F39-FD2392E1F3F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5544AF2-ADAE-4045-959F-CDC32109710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1E1215-5746-49A6-8C9E-8CEE6615A52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EDC9E5-4DA6-4D65-8949-DADF7226096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27D1A5-6265-4E40-A678-F335C8D877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86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105A3397-71A5-41EC-991C-351DAE30827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2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oleObject" Target="../embeddings/oleObject23.bin"/><Relationship Id="rId7"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2.bin"/><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1.xml"/><Relationship Id="rId7"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oleObject" Target="../embeddings/oleObject36.bin"/><Relationship Id="rId9" Type="http://schemas.openxmlformats.org/officeDocument/2006/relationships/oleObject" Target="../embeddings/oleObject4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oleObject" Target="../embeddings/oleObject42.bin"/><Relationship Id="rId7"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oleObject" Target="../embeddings/oleObject48.bin"/><Relationship Id="rId7" Type="http://schemas.openxmlformats.org/officeDocument/2006/relationships/oleObject" Target="../embeddings/oleObject52.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51.bin"/><Relationship Id="rId5" Type="http://schemas.openxmlformats.org/officeDocument/2006/relationships/oleObject" Target="../embeddings/oleObject50.bin"/><Relationship Id="rId4" Type="http://schemas.openxmlformats.org/officeDocument/2006/relationships/oleObject" Target="../embeddings/oleObject49.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7.xml"/><Relationship Id="rId1" Type="http://schemas.openxmlformats.org/officeDocument/2006/relationships/vmlDrawing" Target="../drawings/vmlDrawing13.v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59.bin"/><Relationship Id="rId3" Type="http://schemas.openxmlformats.org/officeDocument/2006/relationships/notesSlide" Target="../notesSlides/notesSlide2.xml"/><Relationship Id="rId7" Type="http://schemas.openxmlformats.org/officeDocument/2006/relationships/oleObject" Target="../embeddings/oleObject58.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57.bin"/><Relationship Id="rId5" Type="http://schemas.openxmlformats.org/officeDocument/2006/relationships/oleObject" Target="../embeddings/oleObject56.bin"/><Relationship Id="rId10" Type="http://schemas.openxmlformats.org/officeDocument/2006/relationships/oleObject" Target="../embeddings/oleObject61.bin"/><Relationship Id="rId4" Type="http://schemas.openxmlformats.org/officeDocument/2006/relationships/oleObject" Target="../embeddings/oleObject55.bin"/><Relationship Id="rId9" Type="http://schemas.openxmlformats.org/officeDocument/2006/relationships/oleObject" Target="../embeddings/oleObject60.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66.bin"/><Relationship Id="rId3" Type="http://schemas.openxmlformats.org/officeDocument/2006/relationships/notesSlide" Target="../notesSlides/notesSlide3.xml"/><Relationship Id="rId7"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64.bin"/><Relationship Id="rId5" Type="http://schemas.openxmlformats.org/officeDocument/2006/relationships/oleObject" Target="../embeddings/oleObject63.bin"/><Relationship Id="rId4" Type="http://schemas.openxmlformats.org/officeDocument/2006/relationships/oleObject" Target="../embeddings/oleObject62.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71.bin"/><Relationship Id="rId3" Type="http://schemas.openxmlformats.org/officeDocument/2006/relationships/notesSlide" Target="../notesSlides/notesSlide4.xml"/><Relationship Id="rId7" Type="http://schemas.openxmlformats.org/officeDocument/2006/relationships/oleObject" Target="../embeddings/oleObject70.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69.bin"/><Relationship Id="rId5" Type="http://schemas.openxmlformats.org/officeDocument/2006/relationships/oleObject" Target="../embeddings/oleObject68.bin"/><Relationship Id="rId4" Type="http://schemas.openxmlformats.org/officeDocument/2006/relationships/oleObject" Target="../embeddings/oleObject67.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74.bin"/><Relationship Id="rId5" Type="http://schemas.openxmlformats.org/officeDocument/2006/relationships/oleObject" Target="../embeddings/oleObject73.bin"/><Relationship Id="rId4" Type="http://schemas.openxmlformats.org/officeDocument/2006/relationships/oleObject" Target="../embeddings/oleObject72.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78.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77.bin"/><Relationship Id="rId5" Type="http://schemas.openxmlformats.org/officeDocument/2006/relationships/oleObject" Target="../embeddings/oleObject76.bin"/><Relationship Id="rId4" Type="http://schemas.openxmlformats.org/officeDocument/2006/relationships/oleObject" Target="../embeddings/oleObject75.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83.bin"/><Relationship Id="rId3" Type="http://schemas.openxmlformats.org/officeDocument/2006/relationships/notesSlide" Target="../notesSlides/notesSlide7.xml"/><Relationship Id="rId7" Type="http://schemas.openxmlformats.org/officeDocument/2006/relationships/oleObject" Target="../embeddings/oleObject82.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81.bin"/><Relationship Id="rId5" Type="http://schemas.openxmlformats.org/officeDocument/2006/relationships/oleObject" Target="../embeddings/oleObject80.bin"/><Relationship Id="rId10" Type="http://schemas.openxmlformats.org/officeDocument/2006/relationships/oleObject" Target="../embeddings/oleObject85.bin"/><Relationship Id="rId4" Type="http://schemas.openxmlformats.org/officeDocument/2006/relationships/oleObject" Target="../embeddings/oleObject79.bin"/><Relationship Id="rId9" Type="http://schemas.openxmlformats.org/officeDocument/2006/relationships/oleObject" Target="../embeddings/oleObject84.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90.bin"/><Relationship Id="rId3" Type="http://schemas.openxmlformats.org/officeDocument/2006/relationships/notesSlide" Target="../notesSlides/notesSlide8.xml"/><Relationship Id="rId7" Type="http://schemas.openxmlformats.org/officeDocument/2006/relationships/oleObject" Target="../embeddings/oleObject89.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88.bin"/><Relationship Id="rId11" Type="http://schemas.openxmlformats.org/officeDocument/2006/relationships/oleObject" Target="../embeddings/oleObject93.bin"/><Relationship Id="rId5" Type="http://schemas.openxmlformats.org/officeDocument/2006/relationships/oleObject" Target="../embeddings/oleObject87.bin"/><Relationship Id="rId10" Type="http://schemas.openxmlformats.org/officeDocument/2006/relationships/oleObject" Target="../embeddings/oleObject92.bin"/><Relationship Id="rId4" Type="http://schemas.openxmlformats.org/officeDocument/2006/relationships/oleObject" Target="../embeddings/oleObject86.bin"/><Relationship Id="rId9" Type="http://schemas.openxmlformats.org/officeDocument/2006/relationships/oleObject" Target="../embeddings/oleObject9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oleObject" Target="../embeddings/oleObject95.bin"/><Relationship Id="rId4" Type="http://schemas.openxmlformats.org/officeDocument/2006/relationships/oleObject" Target="../embeddings/oleObject94.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01.bin"/><Relationship Id="rId3" Type="http://schemas.openxmlformats.org/officeDocument/2006/relationships/oleObject" Target="../embeddings/oleObject96.bin"/><Relationship Id="rId7" Type="http://schemas.openxmlformats.org/officeDocument/2006/relationships/oleObject" Target="../embeddings/oleObject100.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99.bin"/><Relationship Id="rId5" Type="http://schemas.openxmlformats.org/officeDocument/2006/relationships/oleObject" Target="../embeddings/oleObject98.bin"/><Relationship Id="rId4" Type="http://schemas.openxmlformats.org/officeDocument/2006/relationships/oleObject" Target="../embeddings/oleObject97.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slideLayout" Target="../slideLayouts/slideLayout7.xml"/><Relationship Id="rId1" Type="http://schemas.openxmlformats.org/officeDocument/2006/relationships/vmlDrawing" Target="../drawings/vmlDrawing23.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03.bin"/><Relationship Id="rId7" Type="http://schemas.openxmlformats.org/officeDocument/2006/relationships/oleObject" Target="../embeddings/oleObject107.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106.bin"/><Relationship Id="rId5" Type="http://schemas.openxmlformats.org/officeDocument/2006/relationships/oleObject" Target="../embeddings/oleObject105.bin"/><Relationship Id="rId4" Type="http://schemas.openxmlformats.org/officeDocument/2006/relationships/oleObject" Target="../embeddings/oleObject104.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08.bin"/><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oleObject" Target="../embeddings/oleObject109.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10.bin"/><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oleObject" Target="../embeddings/oleObject112.bin"/><Relationship Id="rId4" Type="http://schemas.openxmlformats.org/officeDocument/2006/relationships/oleObject" Target="../embeddings/oleObject111.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3.bin"/><Relationship Id="rId7" Type="http://schemas.openxmlformats.org/officeDocument/2006/relationships/oleObject" Target="../embeddings/oleObject117.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116.bin"/><Relationship Id="rId5" Type="http://schemas.openxmlformats.org/officeDocument/2006/relationships/oleObject" Target="../embeddings/oleObject115.bin"/><Relationship Id="rId4" Type="http://schemas.openxmlformats.org/officeDocument/2006/relationships/oleObject" Target="../embeddings/oleObject114.bin"/></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123.bin"/><Relationship Id="rId3" Type="http://schemas.openxmlformats.org/officeDocument/2006/relationships/oleObject" Target="../embeddings/oleObject118.bin"/><Relationship Id="rId7" Type="http://schemas.openxmlformats.org/officeDocument/2006/relationships/oleObject" Target="../embeddings/oleObject122.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121.bin"/><Relationship Id="rId5" Type="http://schemas.openxmlformats.org/officeDocument/2006/relationships/oleObject" Target="../embeddings/oleObject120.bin"/><Relationship Id="rId4" Type="http://schemas.openxmlformats.org/officeDocument/2006/relationships/oleObject" Target="../embeddings/oleObject119.bin"/><Relationship Id="rId9" Type="http://schemas.openxmlformats.org/officeDocument/2006/relationships/oleObject" Target="../embeddings/oleObject124.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19.e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25.bin"/><Relationship Id="rId2" Type="http://schemas.openxmlformats.org/officeDocument/2006/relationships/slideLayout" Target="../slideLayouts/slideLayout7.xml"/><Relationship Id="rId1" Type="http://schemas.openxmlformats.org/officeDocument/2006/relationships/vmlDrawing" Target="../drawings/vmlDrawing29.vml"/><Relationship Id="rId5" Type="http://schemas.openxmlformats.org/officeDocument/2006/relationships/oleObject" Target="../embeddings/oleObject127.bin"/><Relationship Id="rId4" Type="http://schemas.openxmlformats.org/officeDocument/2006/relationships/oleObject" Target="../embeddings/oleObject126.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2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24.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3 Slayt Numarası Yer Tutucusu"/>
          <p:cNvSpPr>
            <a:spLocks noGrp="1"/>
          </p:cNvSpPr>
          <p:nvPr>
            <p:ph type="sldNum" sz="quarter" idx="12"/>
          </p:nvPr>
        </p:nvSpPr>
        <p:spPr/>
        <p:txBody>
          <a:bodyPr/>
          <a:lstStyle/>
          <a:p>
            <a:pPr>
              <a:defRPr/>
            </a:pPr>
            <a:fld id="{03636D11-A615-4793-8E36-675E4E9B7E8C}" type="slidenum">
              <a:rPr lang="en-US" smtClean="0"/>
              <a:pPr>
                <a:defRPr/>
              </a:pPr>
              <a:t>1</a:t>
            </a:fld>
            <a:endParaRPr lang="en-US" dirty="0" smtClean="0"/>
          </a:p>
        </p:txBody>
      </p:sp>
      <p:sp>
        <p:nvSpPr>
          <p:cNvPr id="29699" name="Text Box 2"/>
          <p:cNvSpPr txBox="1">
            <a:spLocks noChangeArrowheads="1"/>
          </p:cNvSpPr>
          <p:nvPr/>
        </p:nvSpPr>
        <p:spPr bwMode="auto">
          <a:xfrm>
            <a:off x="304800" y="633413"/>
            <a:ext cx="8610600" cy="5386090"/>
          </a:xfrm>
          <a:prstGeom prst="rect">
            <a:avLst/>
          </a:prstGeom>
          <a:noFill/>
          <a:ln w="9525">
            <a:noFill/>
            <a:miter lim="800000"/>
            <a:headEnd/>
            <a:tailEnd/>
          </a:ln>
        </p:spPr>
        <p:txBody>
          <a:bodyPr>
            <a:spAutoFit/>
          </a:bodyPr>
          <a:lstStyle/>
          <a:p>
            <a:pPr algn="ctr"/>
            <a:r>
              <a:rPr lang="en-US" sz="3200" b="1" dirty="0"/>
              <a:t>A </a:t>
            </a:r>
            <a:r>
              <a:rPr lang="en-US" sz="3200" b="1" dirty="0" err="1"/>
              <a:t>Romerian</a:t>
            </a:r>
            <a:r>
              <a:rPr lang="en-US" sz="3200" b="1" dirty="0"/>
              <a:t> Contribution to the Empirics of </a:t>
            </a:r>
          </a:p>
          <a:p>
            <a:pPr algn="ctr"/>
            <a:r>
              <a:rPr lang="en-US" sz="3200" b="1" dirty="0"/>
              <a:t>Economic Growth </a:t>
            </a:r>
          </a:p>
          <a:p>
            <a:pPr algn="ctr"/>
            <a:endParaRPr lang="en-US" sz="2800" b="1" dirty="0"/>
          </a:p>
          <a:p>
            <a:pPr algn="ctr"/>
            <a:r>
              <a:rPr lang="en-US" sz="2800" b="1" dirty="0" err="1" smtClean="0"/>
              <a:t>Bahar</a:t>
            </a:r>
            <a:r>
              <a:rPr lang="en-US" sz="2800" b="1" dirty="0" smtClean="0"/>
              <a:t> </a:t>
            </a:r>
            <a:r>
              <a:rPr lang="en-US" sz="2800" b="1" dirty="0" err="1"/>
              <a:t>Bayraktar-Sağlam</a:t>
            </a:r>
            <a:endParaRPr lang="en-US" sz="2800" b="1" dirty="0"/>
          </a:p>
          <a:p>
            <a:pPr algn="ctr"/>
            <a:r>
              <a:rPr lang="en-US" sz="2800" b="1" dirty="0"/>
              <a:t>Hacettepe </a:t>
            </a:r>
            <a:r>
              <a:rPr lang="en-US" sz="2800" b="1" dirty="0" smtClean="0"/>
              <a:t>University</a:t>
            </a:r>
            <a:endParaRPr lang="tr-TR" sz="2800" b="1" dirty="0" smtClean="0"/>
          </a:p>
          <a:p>
            <a:pPr algn="ctr"/>
            <a:endParaRPr lang="en-US" sz="2800" b="1" dirty="0"/>
          </a:p>
          <a:p>
            <a:pPr algn="ctr"/>
            <a:r>
              <a:rPr lang="en-US" sz="2800" b="1" dirty="0" smtClean="0"/>
              <a:t>Hakan Yetkiner</a:t>
            </a:r>
          </a:p>
          <a:p>
            <a:pPr algn="ctr"/>
            <a:r>
              <a:rPr lang="en-US" sz="2800" b="1" dirty="0" smtClean="0"/>
              <a:t>Izmir University of Economics</a:t>
            </a:r>
          </a:p>
          <a:p>
            <a:pPr algn="ctr"/>
            <a:endParaRPr lang="en-US" sz="2800" b="1" dirty="0"/>
          </a:p>
          <a:p>
            <a:pPr algn="ctr"/>
            <a:r>
              <a:rPr lang="en-US" sz="2800" b="1" dirty="0"/>
              <a:t> </a:t>
            </a:r>
          </a:p>
          <a:p>
            <a:pPr algn="ctr"/>
            <a:r>
              <a:rPr lang="tr-TR" sz="2800" b="1" dirty="0" smtClean="0"/>
              <a:t>Atılım </a:t>
            </a:r>
            <a:r>
              <a:rPr lang="en-US" sz="2800" b="1" dirty="0" smtClean="0"/>
              <a:t>University</a:t>
            </a:r>
            <a:r>
              <a:rPr lang="en-US" sz="2800" b="1" dirty="0"/>
              <a:t>, </a:t>
            </a:r>
            <a:r>
              <a:rPr lang="tr-TR" sz="2800" b="1" dirty="0" smtClean="0"/>
              <a:t>Ankara</a:t>
            </a:r>
            <a:endParaRPr lang="en-US" sz="2800" b="1" dirty="0"/>
          </a:p>
          <a:p>
            <a:pPr algn="ctr"/>
            <a:r>
              <a:rPr lang="en-US" sz="2800" b="1" dirty="0">
                <a:cs typeface="Times New Roman" pitchFamily="18" charset="0"/>
              </a:rPr>
              <a:t> </a:t>
            </a:r>
            <a:r>
              <a:rPr lang="tr-TR" sz="2800" b="1" dirty="0" smtClean="0"/>
              <a:t>May</a:t>
            </a:r>
            <a:r>
              <a:rPr lang="en-US" sz="2800" b="1" dirty="0" smtClean="0"/>
              <a:t> </a:t>
            </a:r>
            <a:r>
              <a:rPr lang="tr-TR" sz="2800" b="1" dirty="0" smtClean="0"/>
              <a:t>4</a:t>
            </a:r>
            <a:r>
              <a:rPr lang="en-US" sz="2800" b="1" dirty="0" smtClean="0"/>
              <a:t>, </a:t>
            </a:r>
            <a:r>
              <a:rPr lang="en-US" sz="2800" b="1" dirty="0" smtClean="0"/>
              <a:t>201</a:t>
            </a:r>
            <a:r>
              <a:rPr lang="tr-TR" sz="2800" b="1" dirty="0" smtClean="0"/>
              <a:t>2</a:t>
            </a:r>
            <a:endParaRPr lang="en-US"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3 Slayt Numarası Yer Tutucusu"/>
          <p:cNvSpPr>
            <a:spLocks noGrp="1"/>
          </p:cNvSpPr>
          <p:nvPr>
            <p:ph type="sldNum" sz="quarter" idx="12"/>
          </p:nvPr>
        </p:nvSpPr>
        <p:spPr/>
        <p:txBody>
          <a:bodyPr/>
          <a:lstStyle/>
          <a:p>
            <a:pPr>
              <a:defRPr/>
            </a:pPr>
            <a:fld id="{B6F3668C-A08D-409F-9474-6AEE2237B22D}" type="slidenum">
              <a:rPr lang="en-US" smtClean="0"/>
              <a:pPr>
                <a:defRPr/>
              </a:pPr>
              <a:t>10</a:t>
            </a:fld>
            <a:endParaRPr lang="en-US" smtClean="0"/>
          </a:p>
        </p:txBody>
      </p:sp>
      <p:sp>
        <p:nvSpPr>
          <p:cNvPr id="34819" name="Text Box 2"/>
          <p:cNvSpPr txBox="1">
            <a:spLocks noChangeArrowheads="1"/>
          </p:cNvSpPr>
          <p:nvPr/>
        </p:nvSpPr>
        <p:spPr bwMode="auto">
          <a:xfrm>
            <a:off x="152400" y="914400"/>
            <a:ext cx="8686800" cy="5693866"/>
          </a:xfrm>
          <a:prstGeom prst="rect">
            <a:avLst/>
          </a:prstGeom>
          <a:noFill/>
          <a:ln w="9525">
            <a:noFill/>
            <a:miter lim="800000"/>
            <a:headEnd/>
            <a:tailEnd/>
          </a:ln>
        </p:spPr>
        <p:txBody>
          <a:bodyPr>
            <a:spAutoFit/>
          </a:bodyPr>
          <a:lstStyle/>
          <a:p>
            <a:pPr marL="284163" indent="-284163">
              <a:buFont typeface="Symbol" pitchFamily="18" charset="2"/>
              <a:buChar char="·"/>
            </a:pPr>
            <a:r>
              <a:rPr lang="en-US" sz="2600" b="1" dirty="0"/>
              <a:t>Romer (1990): Endogenous Technological Change</a:t>
            </a:r>
          </a:p>
          <a:p>
            <a:pPr marL="284163" indent="-284163">
              <a:buFont typeface="Symbol" pitchFamily="18" charset="2"/>
              <a:buChar char="·"/>
            </a:pPr>
            <a:endParaRPr lang="en-US" sz="2600" b="1" dirty="0"/>
          </a:p>
          <a:p>
            <a:pPr marL="284163" indent="-284163">
              <a:buFont typeface="Symbol" pitchFamily="18" charset="2"/>
              <a:buChar char="·"/>
            </a:pPr>
            <a:r>
              <a:rPr lang="en-US" sz="2600" b="1" dirty="0"/>
              <a:t>Solow (1956): Exogenous Technological Change</a:t>
            </a:r>
          </a:p>
          <a:p>
            <a:pPr marL="284163" indent="-284163">
              <a:buFont typeface="Symbol" pitchFamily="18" charset="2"/>
              <a:buChar char="·"/>
            </a:pPr>
            <a:endParaRPr lang="en-US" sz="2600" b="1" dirty="0"/>
          </a:p>
          <a:p>
            <a:pPr marL="284163" indent="-284163">
              <a:buFont typeface="Symbol" pitchFamily="18" charset="2"/>
              <a:buChar char="·"/>
            </a:pPr>
            <a:r>
              <a:rPr lang="en-US" sz="2600" b="1" dirty="0"/>
              <a:t>Mankiw, Romer Weil (1992): Solow model is too good to ignore</a:t>
            </a:r>
            <a:r>
              <a:rPr lang="en-US" sz="2600" b="1" dirty="0" smtClean="0"/>
              <a:t>.</a:t>
            </a:r>
          </a:p>
          <a:p>
            <a:pPr marL="284163" indent="-284163">
              <a:buFont typeface="Symbol" pitchFamily="18" charset="2"/>
              <a:buChar char="·"/>
            </a:pPr>
            <a:endParaRPr lang="en-US" sz="2600" b="1" dirty="0" smtClean="0"/>
          </a:p>
          <a:p>
            <a:pPr marL="284163" indent="-284163">
              <a:buFont typeface="Symbol" pitchFamily="18" charset="2"/>
              <a:buChar char="·"/>
            </a:pPr>
            <a:r>
              <a:rPr lang="en-US" sz="2600" b="1" dirty="0" smtClean="0"/>
              <a:t>Islam (1995): Panel data version of MRW (1992)</a:t>
            </a:r>
            <a:endParaRPr lang="en-US" sz="2600" b="1" dirty="0"/>
          </a:p>
          <a:p>
            <a:pPr marL="284163" indent="-284163">
              <a:buFont typeface="Symbol" pitchFamily="18" charset="2"/>
              <a:buChar char="·"/>
            </a:pPr>
            <a:endParaRPr lang="en-US" sz="2600" b="1" dirty="0"/>
          </a:p>
          <a:p>
            <a:pPr marL="284163" indent="-284163">
              <a:buFont typeface="Symbol" pitchFamily="18" charset="2"/>
              <a:buChar char="·"/>
            </a:pPr>
            <a:r>
              <a:rPr lang="en-US" sz="2600" b="1" dirty="0" err="1"/>
              <a:t>Barro</a:t>
            </a:r>
            <a:r>
              <a:rPr lang="en-US" sz="2600" b="1" dirty="0"/>
              <a:t>, </a:t>
            </a:r>
            <a:r>
              <a:rPr lang="en-US" sz="2600" b="1" dirty="0" err="1"/>
              <a:t>Sala</a:t>
            </a:r>
            <a:r>
              <a:rPr lang="en-US" sz="2600" b="1" dirty="0"/>
              <a:t>-</a:t>
            </a:r>
            <a:r>
              <a:rPr lang="en-US" sz="2600" b="1" dirty="0" err="1"/>
              <a:t>i</a:t>
            </a:r>
            <a:r>
              <a:rPr lang="en-US" sz="2600" b="1" dirty="0"/>
              <a:t>-Martin (1992): </a:t>
            </a:r>
            <a:r>
              <a:rPr lang="en-US" sz="2600" b="1" dirty="0" smtClean="0"/>
              <a:t>Convergence</a:t>
            </a:r>
            <a:r>
              <a:rPr lang="tr-TR" sz="2600" b="1" dirty="0" smtClean="0"/>
              <a:t> </a:t>
            </a:r>
            <a:r>
              <a:rPr lang="en-US" sz="2600" b="1" dirty="0" smtClean="0"/>
              <a:t>in Ramsey</a:t>
            </a:r>
            <a:endParaRPr lang="en-US" sz="2600" b="1" dirty="0"/>
          </a:p>
          <a:p>
            <a:pPr marL="284163" indent="-284163">
              <a:buFont typeface="Symbol" pitchFamily="18" charset="2"/>
              <a:buChar char="·"/>
            </a:pPr>
            <a:endParaRPr lang="en-US" sz="2600" b="1" dirty="0"/>
          </a:p>
          <a:p>
            <a:pPr marL="284163" indent="-284163">
              <a:buFont typeface="Symbol" pitchFamily="18" charset="2"/>
              <a:buChar char="·"/>
            </a:pPr>
            <a:r>
              <a:rPr lang="en-US" sz="2600" b="1" dirty="0" smtClean="0"/>
              <a:t>Jones (2002); Kim (2008, 2011)</a:t>
            </a:r>
            <a:endParaRPr lang="en-US" sz="2600" b="1" dirty="0"/>
          </a:p>
          <a:p>
            <a:pPr marL="284163" indent="-284163">
              <a:buFont typeface="Symbol" pitchFamily="18" charset="2"/>
              <a:buChar char="·"/>
            </a:pPr>
            <a:endParaRPr lang="tr-TR" sz="2600" b="1" dirty="0" smtClean="0"/>
          </a:p>
          <a:p>
            <a:pPr marL="284163" indent="-284163">
              <a:buFont typeface="Symbol" pitchFamily="18" charset="2"/>
              <a:buChar char="·"/>
            </a:pPr>
            <a:r>
              <a:rPr lang="en-US" sz="2600" b="1" dirty="0" smtClean="0"/>
              <a:t>Whelan </a:t>
            </a:r>
            <a:r>
              <a:rPr lang="en-US" sz="2600" b="1" dirty="0"/>
              <a:t>(2007)</a:t>
            </a:r>
          </a:p>
        </p:txBody>
      </p:sp>
      <p:sp>
        <p:nvSpPr>
          <p:cNvPr id="34820" name="Text Box 3"/>
          <p:cNvSpPr txBox="1">
            <a:spLocks noChangeArrowheads="1"/>
          </p:cNvSpPr>
          <p:nvPr/>
        </p:nvSpPr>
        <p:spPr bwMode="auto">
          <a:xfrm>
            <a:off x="1143000" y="304800"/>
            <a:ext cx="6721475" cy="519113"/>
          </a:xfrm>
          <a:prstGeom prst="rect">
            <a:avLst/>
          </a:prstGeom>
          <a:noFill/>
          <a:ln w="9525">
            <a:noFill/>
            <a:miter lim="800000"/>
            <a:headEnd/>
            <a:tailEnd/>
          </a:ln>
        </p:spPr>
        <p:txBody>
          <a:bodyPr>
            <a:spAutoFit/>
          </a:bodyPr>
          <a:lstStyle/>
          <a:p>
            <a:pPr algn="ctr"/>
            <a:r>
              <a:rPr lang="en-US" sz="2800" b="1" smtClean="0">
                <a:cs typeface="Times New Roman" pitchFamily="18" charset="0"/>
              </a:rPr>
              <a:t>Literature (1)</a:t>
            </a:r>
            <a:endParaRPr lang="en-US" sz="2800" b="1">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3 Slayt Numarası Yer Tutucusu"/>
          <p:cNvSpPr>
            <a:spLocks noGrp="1"/>
          </p:cNvSpPr>
          <p:nvPr>
            <p:ph type="sldNum" sz="quarter" idx="12"/>
          </p:nvPr>
        </p:nvSpPr>
        <p:spPr/>
        <p:txBody>
          <a:bodyPr/>
          <a:lstStyle/>
          <a:p>
            <a:pPr>
              <a:defRPr/>
            </a:pPr>
            <a:fld id="{C45AAE1A-8A58-44A2-9E8E-CD51803281EA}" type="slidenum">
              <a:rPr lang="en-US" smtClean="0"/>
              <a:pPr>
                <a:defRPr/>
              </a:pPr>
              <a:t>11</a:t>
            </a:fld>
            <a:endParaRPr lang="en-US" smtClean="0"/>
          </a:p>
        </p:txBody>
      </p:sp>
      <p:sp>
        <p:nvSpPr>
          <p:cNvPr id="36867" name="Text Box 6"/>
          <p:cNvSpPr txBox="1">
            <a:spLocks noChangeArrowheads="1"/>
          </p:cNvSpPr>
          <p:nvPr/>
        </p:nvSpPr>
        <p:spPr bwMode="auto">
          <a:xfrm>
            <a:off x="304800" y="1295400"/>
            <a:ext cx="8458200" cy="5047536"/>
          </a:xfrm>
          <a:prstGeom prst="rect">
            <a:avLst/>
          </a:prstGeom>
          <a:noFill/>
          <a:ln w="9525">
            <a:noFill/>
            <a:miter lim="800000"/>
            <a:headEnd/>
            <a:tailEnd/>
          </a:ln>
        </p:spPr>
        <p:txBody>
          <a:bodyPr>
            <a:spAutoFit/>
          </a:bodyPr>
          <a:lstStyle/>
          <a:p>
            <a:r>
              <a:rPr lang="en-US" sz="2800" b="1"/>
              <a:t>This paper develops a Romerian Solow </a:t>
            </a:r>
            <a:r>
              <a:rPr lang="en-US" sz="2800" b="1" smtClean="0"/>
              <a:t>Framework/ Solovian </a:t>
            </a:r>
            <a:r>
              <a:rPr lang="en-US" sz="2800" b="1"/>
              <a:t>Romer </a:t>
            </a:r>
            <a:r>
              <a:rPr lang="en-US" sz="2800" b="1" smtClean="0"/>
              <a:t>Framework/ semi-endogenous growth model and tests it, </a:t>
            </a:r>
            <a:r>
              <a:rPr lang="en-US" sz="2800" b="1"/>
              <a:t>in which it is possible</a:t>
            </a:r>
          </a:p>
          <a:p>
            <a:endParaRPr lang="en-US" sz="1400" b="1"/>
          </a:p>
          <a:p>
            <a:pPr>
              <a:buFontTx/>
              <a:buAutoNum type="romanLcParenBoth"/>
            </a:pPr>
            <a:r>
              <a:rPr lang="en-US" sz="2800" b="1"/>
              <a:t> to decompose the components of exogenous growth rate</a:t>
            </a:r>
          </a:p>
          <a:p>
            <a:pPr>
              <a:buFontTx/>
              <a:buAutoNum type="romanLcParenBoth"/>
            </a:pPr>
            <a:r>
              <a:rPr lang="en-US" sz="2800" b="1"/>
              <a:t> to work out a richer and more flexible framework</a:t>
            </a:r>
          </a:p>
          <a:p>
            <a:pPr>
              <a:buFontTx/>
              <a:buAutoNum type="romanLcParenBoth"/>
            </a:pPr>
            <a:r>
              <a:rPr lang="en-US" sz="2800" b="1"/>
              <a:t> to extend the framework in several directions (limited only by imagination)</a:t>
            </a:r>
          </a:p>
          <a:p>
            <a:pPr>
              <a:buFontTx/>
              <a:buAutoNum type="romanLcParenBoth"/>
            </a:pPr>
            <a:r>
              <a:rPr lang="en-US" sz="2800" b="1"/>
              <a:t> introduce human capital in a more elegant </a:t>
            </a:r>
            <a:r>
              <a:rPr lang="en-US" sz="2800" b="1" smtClean="0"/>
              <a:t>way</a:t>
            </a:r>
          </a:p>
          <a:p>
            <a:pPr>
              <a:buFontTx/>
              <a:buAutoNum type="romanLcParenBoth"/>
            </a:pPr>
            <a:r>
              <a:rPr lang="en-US" sz="2800" b="1" smtClean="0"/>
              <a:t> possibly more robust compared to MRW (1992)</a:t>
            </a:r>
          </a:p>
          <a:p>
            <a:endParaRPr lang="en-US" sz="2800" b="1" smtClean="0"/>
          </a:p>
        </p:txBody>
      </p:sp>
      <p:sp>
        <p:nvSpPr>
          <p:cNvPr id="36868" name="Text Box 8"/>
          <p:cNvSpPr txBox="1">
            <a:spLocks noChangeArrowheads="1"/>
          </p:cNvSpPr>
          <p:nvPr/>
        </p:nvSpPr>
        <p:spPr bwMode="auto">
          <a:xfrm>
            <a:off x="457200" y="457200"/>
            <a:ext cx="7772400" cy="519113"/>
          </a:xfrm>
          <a:prstGeom prst="rect">
            <a:avLst/>
          </a:prstGeom>
          <a:noFill/>
          <a:ln w="9525">
            <a:noFill/>
            <a:miter lim="800000"/>
            <a:headEnd/>
            <a:tailEnd/>
          </a:ln>
        </p:spPr>
        <p:txBody>
          <a:bodyPr>
            <a:spAutoFit/>
          </a:bodyPr>
          <a:lstStyle/>
          <a:p>
            <a:pPr algn="ctr"/>
            <a:r>
              <a:rPr lang="en-US" sz="2800" b="1"/>
              <a:t>C</a:t>
            </a:r>
            <a:r>
              <a:rPr lang="en-US" sz="2800" b="1">
                <a:cs typeface="Times New Roman" pitchFamily="18" charset="0"/>
              </a:rPr>
              <a:t>ontribution of this paper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3 Slayt Numarası Yer Tutucusu"/>
          <p:cNvSpPr>
            <a:spLocks noGrp="1"/>
          </p:cNvSpPr>
          <p:nvPr>
            <p:ph type="sldNum" sz="quarter" idx="12"/>
          </p:nvPr>
        </p:nvSpPr>
        <p:spPr/>
        <p:txBody>
          <a:bodyPr/>
          <a:lstStyle/>
          <a:p>
            <a:pPr>
              <a:defRPr/>
            </a:pPr>
            <a:fld id="{7CA2D0C1-CFF5-403E-BDC6-F84D20ED3CC5}" type="slidenum">
              <a:rPr lang="en-US" smtClean="0"/>
              <a:pPr>
                <a:defRPr/>
              </a:pPr>
              <a:t>12</a:t>
            </a:fld>
            <a:endParaRPr lang="en-US" smtClean="0"/>
          </a:p>
        </p:txBody>
      </p:sp>
      <p:sp>
        <p:nvSpPr>
          <p:cNvPr id="37891" name="Text Box 2"/>
          <p:cNvSpPr txBox="1">
            <a:spLocks noChangeArrowheads="1"/>
          </p:cNvSpPr>
          <p:nvPr/>
        </p:nvSpPr>
        <p:spPr bwMode="auto">
          <a:xfrm>
            <a:off x="228600" y="1371600"/>
            <a:ext cx="8610600" cy="4832350"/>
          </a:xfrm>
          <a:prstGeom prst="rect">
            <a:avLst/>
          </a:prstGeom>
          <a:noFill/>
          <a:ln w="9525">
            <a:noFill/>
            <a:miter lim="800000"/>
            <a:headEnd/>
            <a:tailEnd/>
          </a:ln>
        </p:spPr>
        <p:txBody>
          <a:bodyPr>
            <a:spAutoFit/>
          </a:bodyPr>
          <a:lstStyle/>
          <a:p>
            <a:pPr marL="284163" indent="-284163">
              <a:lnSpc>
                <a:spcPct val="110000"/>
              </a:lnSpc>
              <a:buFontTx/>
              <a:buChar char="-"/>
            </a:pPr>
            <a:r>
              <a:rPr lang="en-US" sz="2800" b="1"/>
              <a:t>Solovian Romer model</a:t>
            </a:r>
          </a:p>
          <a:p>
            <a:pPr marL="284163" indent="-284163">
              <a:lnSpc>
                <a:spcPct val="110000"/>
              </a:lnSpc>
              <a:buFontTx/>
              <a:buChar char="-"/>
            </a:pPr>
            <a:r>
              <a:rPr lang="en-US" sz="2800" b="1">
                <a:cs typeface="Times New Roman" pitchFamily="18" charset="0"/>
              </a:rPr>
              <a:t>Factors of production: X (intermediate goods) and L (human capital)</a:t>
            </a:r>
            <a:endParaRPr lang="en-US" sz="2800" b="1"/>
          </a:p>
          <a:p>
            <a:pPr marL="284163" indent="-284163">
              <a:lnSpc>
                <a:spcPct val="110000"/>
              </a:lnSpc>
              <a:buFontTx/>
              <a:buChar char="-"/>
            </a:pPr>
            <a:r>
              <a:rPr lang="en-US" sz="2800" b="1"/>
              <a:t>Exogenous determination of consumption-saving tradeoff</a:t>
            </a:r>
          </a:p>
          <a:p>
            <a:pPr marL="284163" indent="-284163">
              <a:lnSpc>
                <a:spcPct val="110000"/>
              </a:lnSpc>
              <a:buFont typeface="Symbol" pitchFamily="18" charset="2"/>
              <a:buNone/>
            </a:pPr>
            <a:r>
              <a:rPr lang="en-US" sz="2800" b="1">
                <a:cs typeface="Times New Roman" pitchFamily="18" charset="0"/>
              </a:rPr>
              <a:t>-	Final-goods market is perfectly competitive</a:t>
            </a:r>
            <a:endParaRPr lang="en-US" sz="2800" b="1"/>
          </a:p>
          <a:p>
            <a:pPr marL="284163" indent="-284163">
              <a:lnSpc>
                <a:spcPct val="110000"/>
              </a:lnSpc>
              <a:buFontTx/>
              <a:buChar char="-"/>
            </a:pPr>
            <a:r>
              <a:rPr lang="en-US" sz="2800" b="1">
                <a:cs typeface="Times New Roman" pitchFamily="18" charset="0"/>
              </a:rPr>
              <a:t>Intermediate goods market is monopolistically competitive</a:t>
            </a:r>
          </a:p>
          <a:p>
            <a:pPr marL="284163" indent="-284163">
              <a:lnSpc>
                <a:spcPct val="110000"/>
              </a:lnSpc>
              <a:buFontTx/>
              <a:buChar char="-"/>
            </a:pPr>
            <a:r>
              <a:rPr lang="en-US" sz="2800" b="1">
                <a:cs typeface="Times New Roman" pitchFamily="18" charset="0"/>
              </a:rPr>
              <a:t>R</a:t>
            </a:r>
            <a:r>
              <a:rPr lang="tr-TR" sz="2800" b="1">
                <a:cs typeface="Times New Roman" pitchFamily="18" charset="0"/>
              </a:rPr>
              <a:t>&amp;D </a:t>
            </a:r>
            <a:r>
              <a:rPr lang="en-US" sz="2800" b="1">
                <a:cs typeface="Times New Roman" pitchFamily="18" charset="0"/>
              </a:rPr>
              <a:t>sector is perfectly competitive. </a:t>
            </a:r>
          </a:p>
          <a:p>
            <a:pPr marL="284163" indent="-284163">
              <a:lnSpc>
                <a:spcPct val="110000"/>
              </a:lnSpc>
            </a:pPr>
            <a:endParaRPr lang="en-US" sz="2800" b="1">
              <a:cs typeface="Times New Roman" pitchFamily="18" charset="0"/>
            </a:endParaRPr>
          </a:p>
        </p:txBody>
      </p:sp>
      <p:sp>
        <p:nvSpPr>
          <p:cNvPr id="37892" name="Text Box 3"/>
          <p:cNvSpPr txBox="1">
            <a:spLocks noChangeArrowheads="1"/>
          </p:cNvSpPr>
          <p:nvPr/>
        </p:nvSpPr>
        <p:spPr bwMode="auto">
          <a:xfrm>
            <a:off x="1752600" y="304800"/>
            <a:ext cx="6019800" cy="519113"/>
          </a:xfrm>
          <a:prstGeom prst="rect">
            <a:avLst/>
          </a:prstGeom>
          <a:noFill/>
          <a:ln w="9525">
            <a:noFill/>
            <a:miter lim="800000"/>
            <a:headEnd/>
            <a:tailEnd/>
          </a:ln>
        </p:spPr>
        <p:txBody>
          <a:bodyPr>
            <a:spAutoFit/>
          </a:bodyPr>
          <a:lstStyle/>
          <a:p>
            <a:pPr algn="ctr"/>
            <a:r>
              <a:rPr lang="en-US" sz="2800" b="1">
                <a:cs typeface="Times New Roman" pitchFamily="18" charset="0"/>
              </a:rPr>
              <a:t>General Features of the Model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3 Slayt Numarası Yer Tutucusu"/>
          <p:cNvSpPr>
            <a:spLocks noGrp="1"/>
          </p:cNvSpPr>
          <p:nvPr>
            <p:ph type="sldNum" sz="quarter" idx="12"/>
          </p:nvPr>
        </p:nvSpPr>
        <p:spPr/>
        <p:txBody>
          <a:bodyPr/>
          <a:lstStyle/>
          <a:p>
            <a:pPr>
              <a:defRPr/>
            </a:pPr>
            <a:fld id="{E7EF64F3-658A-4CDD-8C34-3576F072ABA1}" type="slidenum">
              <a:rPr lang="en-US" smtClean="0"/>
              <a:pPr>
                <a:defRPr/>
              </a:pPr>
              <a:t>13</a:t>
            </a:fld>
            <a:endParaRPr lang="en-US" smtClean="0"/>
          </a:p>
        </p:txBody>
      </p:sp>
      <p:sp>
        <p:nvSpPr>
          <p:cNvPr id="3077" name="Text Box 2"/>
          <p:cNvSpPr txBox="1">
            <a:spLocks noChangeArrowheads="1"/>
          </p:cNvSpPr>
          <p:nvPr/>
        </p:nvSpPr>
        <p:spPr bwMode="auto">
          <a:xfrm>
            <a:off x="457200" y="1143000"/>
            <a:ext cx="8153400" cy="3935413"/>
          </a:xfrm>
          <a:prstGeom prst="rect">
            <a:avLst/>
          </a:prstGeom>
          <a:noFill/>
          <a:ln w="9525">
            <a:noFill/>
            <a:miter lim="800000"/>
            <a:headEnd/>
            <a:tailEnd/>
          </a:ln>
        </p:spPr>
        <p:txBody>
          <a:bodyPr>
            <a:spAutoFit/>
          </a:bodyPr>
          <a:lstStyle/>
          <a:p>
            <a:pPr marL="457200" indent="-457200"/>
            <a:endParaRPr lang="en-US" sz="2800" b="1">
              <a:cs typeface="Times New Roman" pitchFamily="18" charset="0"/>
            </a:endParaRPr>
          </a:p>
          <a:p>
            <a:pPr marL="457200" indent="-457200"/>
            <a:r>
              <a:rPr lang="en-US" sz="2800" b="1">
                <a:cs typeface="Times New Roman" pitchFamily="18" charset="0"/>
              </a:rPr>
              <a:t>I. Final-Good Production</a:t>
            </a:r>
          </a:p>
          <a:p>
            <a:pPr marL="457200" indent="-457200"/>
            <a:endParaRPr lang="en-US" sz="2800" b="1"/>
          </a:p>
          <a:p>
            <a:pPr marL="457200" indent="-457200"/>
            <a:endParaRPr lang="en-US" sz="2800" b="1"/>
          </a:p>
          <a:p>
            <a:pPr marL="457200" indent="-457200"/>
            <a:endParaRPr lang="en-US" sz="2800" b="1"/>
          </a:p>
          <a:p>
            <a:pPr marL="457200" indent="-457200"/>
            <a:endParaRPr lang="en-US" sz="2800" b="1" i="1"/>
          </a:p>
          <a:p>
            <a:pPr marL="457200" indent="-457200"/>
            <a:r>
              <a:rPr lang="en-US" sz="2800" b="1" i="1"/>
              <a:t>Y</a:t>
            </a:r>
            <a:r>
              <a:rPr lang="en-US" sz="2800" b="1"/>
              <a:t>: Final Output</a:t>
            </a:r>
          </a:p>
          <a:p>
            <a:pPr marL="457200" indent="-457200"/>
            <a:r>
              <a:rPr lang="en-US" sz="2800" b="1" i="1"/>
              <a:t>X</a:t>
            </a:r>
            <a:r>
              <a:rPr lang="en-US" sz="2800" b="1" i="1" baseline="-25000"/>
              <a:t>i</a:t>
            </a:r>
            <a:r>
              <a:rPr lang="en-US" sz="2800" b="1"/>
              <a:t>: Intermediate Good </a:t>
            </a:r>
            <a:r>
              <a:rPr lang="en-US" sz="2800" b="1" i="1"/>
              <a:t>i</a:t>
            </a:r>
            <a:r>
              <a:rPr lang="en-US" sz="2800" b="1"/>
              <a:t> (Variety </a:t>
            </a:r>
            <a:r>
              <a:rPr lang="en-US" sz="2800" b="1" i="1"/>
              <a:t>i</a:t>
            </a:r>
            <a:r>
              <a:rPr lang="en-US" sz="2800" b="1"/>
              <a:t>)</a:t>
            </a:r>
            <a:endParaRPr lang="en-US" sz="2800" b="1" i="1"/>
          </a:p>
          <a:p>
            <a:pPr marL="457200" indent="-457200"/>
            <a:r>
              <a:rPr lang="tr-TR" sz="2800" b="1" i="1"/>
              <a:t>H</a:t>
            </a:r>
            <a:r>
              <a:rPr lang="en-US" sz="2800" b="1" i="1" baseline="-25000"/>
              <a:t>Y</a:t>
            </a:r>
            <a:r>
              <a:rPr lang="en-US" sz="2800" b="1"/>
              <a:t>: Human Capital allocated to </a:t>
            </a:r>
            <a:r>
              <a:rPr lang="en-US" sz="2800" b="1" i="1"/>
              <a:t>Y</a:t>
            </a:r>
          </a:p>
        </p:txBody>
      </p:sp>
      <p:sp>
        <p:nvSpPr>
          <p:cNvPr id="3078" name="Text Box 3"/>
          <p:cNvSpPr txBox="1">
            <a:spLocks noChangeArrowheads="1"/>
          </p:cNvSpPr>
          <p:nvPr/>
        </p:nvSpPr>
        <p:spPr bwMode="auto">
          <a:xfrm>
            <a:off x="1143000" y="4572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The model</a:t>
            </a:r>
          </a:p>
        </p:txBody>
      </p:sp>
      <p:graphicFrame>
        <p:nvGraphicFramePr>
          <p:cNvPr id="3074" name="Object 5"/>
          <p:cNvGraphicFramePr>
            <a:graphicFrameLocks noChangeAspect="1"/>
          </p:cNvGraphicFramePr>
          <p:nvPr/>
        </p:nvGraphicFramePr>
        <p:xfrm>
          <a:off x="3092450" y="2819400"/>
          <a:ext cx="1092200" cy="266700"/>
        </p:xfrm>
        <a:graphic>
          <a:graphicData uri="http://schemas.openxmlformats.org/presentationml/2006/ole">
            <p:oleObj spid="_x0000_s3074" name="Equation" r:id="rId3" imgW="1091880" imgH="266400" progId="Equation.3">
              <p:embed/>
            </p:oleObj>
          </a:graphicData>
        </a:graphic>
      </p:graphicFrame>
      <p:graphicFrame>
        <p:nvGraphicFramePr>
          <p:cNvPr id="3075" name="Object 6"/>
          <p:cNvGraphicFramePr>
            <a:graphicFrameLocks noChangeAspect="1"/>
          </p:cNvGraphicFramePr>
          <p:nvPr/>
        </p:nvGraphicFramePr>
        <p:xfrm>
          <a:off x="584200" y="2540000"/>
          <a:ext cx="2235200" cy="889000"/>
        </p:xfrm>
        <a:graphic>
          <a:graphicData uri="http://schemas.openxmlformats.org/presentationml/2006/ole">
            <p:oleObj spid="_x0000_s3075" name="Denklem" r:id="rId4" imgW="2234880" imgH="88884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3 Slayt Numarası Yer Tutucusu"/>
          <p:cNvSpPr>
            <a:spLocks noGrp="1"/>
          </p:cNvSpPr>
          <p:nvPr>
            <p:ph type="sldNum" sz="quarter" idx="12"/>
          </p:nvPr>
        </p:nvSpPr>
        <p:spPr/>
        <p:txBody>
          <a:bodyPr/>
          <a:lstStyle/>
          <a:p>
            <a:pPr>
              <a:defRPr/>
            </a:pPr>
            <a:fld id="{A0E49767-E4C6-4274-BD47-8587A6BE53DF}" type="slidenum">
              <a:rPr lang="en-US" smtClean="0"/>
              <a:pPr>
                <a:defRPr/>
              </a:pPr>
              <a:t>14</a:t>
            </a:fld>
            <a:endParaRPr lang="en-US" smtClean="0"/>
          </a:p>
        </p:txBody>
      </p:sp>
      <p:sp>
        <p:nvSpPr>
          <p:cNvPr id="4103" name="Text Box 2"/>
          <p:cNvSpPr txBox="1">
            <a:spLocks noChangeArrowheads="1"/>
          </p:cNvSpPr>
          <p:nvPr/>
        </p:nvSpPr>
        <p:spPr bwMode="auto">
          <a:xfrm>
            <a:off x="533400" y="1143000"/>
            <a:ext cx="8305800" cy="3540125"/>
          </a:xfrm>
          <a:prstGeom prst="rect">
            <a:avLst/>
          </a:prstGeom>
          <a:noFill/>
          <a:ln w="9525">
            <a:noFill/>
            <a:miter lim="800000"/>
            <a:headEnd/>
            <a:tailEnd/>
          </a:ln>
        </p:spPr>
        <p:txBody>
          <a:bodyPr>
            <a:spAutoFit/>
          </a:bodyPr>
          <a:lstStyle/>
          <a:p>
            <a:pPr marL="457200" indent="-457200"/>
            <a:r>
              <a:rPr lang="en-US" sz="2800" b="1">
                <a:cs typeface="Times New Roman" pitchFamily="18" charset="0"/>
              </a:rPr>
              <a:t>I</a:t>
            </a:r>
            <a:r>
              <a:rPr lang="en-US" sz="2800" b="1"/>
              <a:t>I</a:t>
            </a:r>
            <a:r>
              <a:rPr lang="en-US" sz="2800" b="1">
                <a:cs typeface="Times New Roman" pitchFamily="18" charset="0"/>
              </a:rPr>
              <a:t>. </a:t>
            </a:r>
            <a:r>
              <a:rPr lang="en-US" sz="2800" b="1"/>
              <a:t>Human Capital Allocation</a:t>
            </a:r>
          </a:p>
          <a:p>
            <a:pPr marL="457200" indent="-457200"/>
            <a:endParaRPr lang="en-US" sz="2800" b="1"/>
          </a:p>
          <a:p>
            <a:pPr marL="457200" indent="-457200"/>
            <a:endParaRPr lang="en-US" sz="2800" b="1"/>
          </a:p>
          <a:p>
            <a:pPr marL="457200" indent="-457200"/>
            <a:endParaRPr lang="en-US" sz="2800" b="1"/>
          </a:p>
          <a:p>
            <a:pPr marL="457200" indent="-457200"/>
            <a:r>
              <a:rPr lang="en-US" sz="2800" b="1" i="1"/>
              <a:t>H</a:t>
            </a:r>
            <a:r>
              <a:rPr lang="en-US" sz="2800" b="1" i="1" baseline="-25000"/>
              <a:t>Y		</a:t>
            </a:r>
            <a:r>
              <a:rPr lang="en-US" sz="2800" b="1"/>
              <a:t>: Human capital allocated to final-good sector</a:t>
            </a:r>
          </a:p>
          <a:p>
            <a:pPr marL="457200" indent="-457200"/>
            <a:r>
              <a:rPr lang="en-US" sz="2800" b="1" i="1"/>
              <a:t>H</a:t>
            </a:r>
            <a:r>
              <a:rPr lang="en-US" sz="2800" b="1" i="1" baseline="-25000"/>
              <a:t>R&amp;D	</a:t>
            </a:r>
            <a:r>
              <a:rPr lang="en-US" sz="2800" b="1"/>
              <a:t>: Human capital allocated to </a:t>
            </a:r>
            <a:r>
              <a:rPr lang="en-US" sz="2800" b="1" i="1"/>
              <a:t>R&amp;D</a:t>
            </a:r>
            <a:r>
              <a:rPr lang="en-US" sz="2800" b="1"/>
              <a:t>-sector</a:t>
            </a:r>
          </a:p>
          <a:p>
            <a:pPr marL="457200" indent="-457200"/>
            <a:r>
              <a:rPr lang="en-US" sz="2800" b="1" i="1">
                <a:cs typeface="Times New Roman" pitchFamily="18" charset="0"/>
              </a:rPr>
              <a:t>θ</a:t>
            </a:r>
            <a:r>
              <a:rPr lang="en-US" sz="2800" b="1" i="1" baseline="-25000">
                <a:cs typeface="Times New Roman" pitchFamily="18" charset="0"/>
              </a:rPr>
              <a:t>Y		</a:t>
            </a:r>
            <a:r>
              <a:rPr lang="en-US" sz="2800" b="1"/>
              <a:t>: Human capital share of final-good sector</a:t>
            </a:r>
          </a:p>
          <a:p>
            <a:pPr marL="457200" indent="-457200"/>
            <a:r>
              <a:rPr lang="en-US" sz="2800" b="1" i="1">
                <a:cs typeface="Times New Roman" pitchFamily="18" charset="0"/>
              </a:rPr>
              <a:t>θ</a:t>
            </a:r>
            <a:r>
              <a:rPr lang="en-US" sz="2800" b="1" i="1" baseline="-25000">
                <a:cs typeface="Times New Roman" pitchFamily="18" charset="0"/>
              </a:rPr>
              <a:t>R&amp;D	</a:t>
            </a:r>
            <a:r>
              <a:rPr lang="en-US" sz="2800" b="1"/>
              <a:t>: Human capital share of R&amp;D sector</a:t>
            </a:r>
          </a:p>
        </p:txBody>
      </p:sp>
      <p:sp>
        <p:nvSpPr>
          <p:cNvPr id="4104" name="Text Box 3"/>
          <p:cNvSpPr txBox="1">
            <a:spLocks noChangeArrowheads="1"/>
          </p:cNvSpPr>
          <p:nvPr/>
        </p:nvSpPr>
        <p:spPr bwMode="auto">
          <a:xfrm>
            <a:off x="1143000" y="4572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The model</a:t>
            </a:r>
          </a:p>
        </p:txBody>
      </p:sp>
      <p:graphicFrame>
        <p:nvGraphicFramePr>
          <p:cNvPr id="4098" name="Object 6"/>
          <p:cNvGraphicFramePr>
            <a:graphicFrameLocks noChangeAspect="1"/>
          </p:cNvGraphicFramePr>
          <p:nvPr/>
        </p:nvGraphicFramePr>
        <p:xfrm>
          <a:off x="2743200" y="5715000"/>
          <a:ext cx="3467100" cy="577850"/>
        </p:xfrm>
        <a:graphic>
          <a:graphicData uri="http://schemas.openxmlformats.org/presentationml/2006/ole">
            <p:oleObj spid="_x0000_s4098" name="Denklem" r:id="rId3" imgW="1904760" imgH="317160" progId="Equation.3">
              <p:embed/>
            </p:oleObj>
          </a:graphicData>
        </a:graphic>
      </p:graphicFrame>
      <p:sp>
        <p:nvSpPr>
          <p:cNvPr id="4105" name="Text Box 7"/>
          <p:cNvSpPr txBox="1">
            <a:spLocks noChangeArrowheads="1"/>
          </p:cNvSpPr>
          <p:nvPr/>
        </p:nvSpPr>
        <p:spPr bwMode="auto">
          <a:xfrm>
            <a:off x="609600" y="4800600"/>
            <a:ext cx="7848600" cy="519113"/>
          </a:xfrm>
          <a:prstGeom prst="rect">
            <a:avLst/>
          </a:prstGeom>
          <a:noFill/>
          <a:ln w="9525">
            <a:noFill/>
            <a:miter lim="800000"/>
            <a:headEnd/>
            <a:tailEnd/>
          </a:ln>
        </p:spPr>
        <p:txBody>
          <a:bodyPr>
            <a:spAutoFit/>
          </a:bodyPr>
          <a:lstStyle/>
          <a:p>
            <a:pPr marL="398463" indent="-398463"/>
            <a:r>
              <a:rPr lang="en-US" sz="2800" b="1"/>
              <a:t>III. Macroeconomic Budget Constraint:</a:t>
            </a:r>
            <a:endParaRPr lang="en-US" b="1"/>
          </a:p>
        </p:txBody>
      </p:sp>
      <p:graphicFrame>
        <p:nvGraphicFramePr>
          <p:cNvPr id="4099" name="Object 5"/>
          <p:cNvGraphicFramePr>
            <a:graphicFrameLocks noChangeAspect="1"/>
          </p:cNvGraphicFramePr>
          <p:nvPr/>
        </p:nvGraphicFramePr>
        <p:xfrm>
          <a:off x="625475" y="2063750"/>
          <a:ext cx="1698625" cy="527050"/>
        </p:xfrm>
        <a:graphic>
          <a:graphicData uri="http://schemas.openxmlformats.org/presentationml/2006/ole">
            <p:oleObj spid="_x0000_s4099" name="Denklem" r:id="rId4" imgW="1473120" imgH="457200" progId="Equation.3">
              <p:embed/>
            </p:oleObj>
          </a:graphicData>
        </a:graphic>
      </p:graphicFrame>
      <p:graphicFrame>
        <p:nvGraphicFramePr>
          <p:cNvPr id="4100" name="Object 9"/>
          <p:cNvGraphicFramePr>
            <a:graphicFrameLocks noChangeAspect="1"/>
          </p:cNvGraphicFramePr>
          <p:nvPr/>
        </p:nvGraphicFramePr>
        <p:xfrm>
          <a:off x="2692400" y="1981200"/>
          <a:ext cx="2998788" cy="539750"/>
        </p:xfrm>
        <a:graphic>
          <a:graphicData uri="http://schemas.openxmlformats.org/presentationml/2006/ole">
            <p:oleObj spid="_x0000_s4100" name="Denklem" r:id="rId5" imgW="2539800" imgH="457200" progId="Equation.3">
              <p:embed/>
            </p:oleObj>
          </a:graphicData>
        </a:graphic>
      </p:graphicFrame>
      <p:graphicFrame>
        <p:nvGraphicFramePr>
          <p:cNvPr id="4101" name="Object 10"/>
          <p:cNvGraphicFramePr>
            <a:graphicFrameLocks noChangeAspect="1"/>
          </p:cNvGraphicFramePr>
          <p:nvPr/>
        </p:nvGraphicFramePr>
        <p:xfrm>
          <a:off x="6019800" y="1981200"/>
          <a:ext cx="1981200" cy="514350"/>
        </p:xfrm>
        <a:graphic>
          <a:graphicData uri="http://schemas.openxmlformats.org/presentationml/2006/ole">
            <p:oleObj spid="_x0000_s4101" name="Denklem" r:id="rId6" imgW="1904760" imgH="49500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3 Slayt Numarası Yer Tutucusu"/>
          <p:cNvSpPr>
            <a:spLocks noGrp="1"/>
          </p:cNvSpPr>
          <p:nvPr>
            <p:ph type="sldNum" sz="quarter" idx="12"/>
          </p:nvPr>
        </p:nvSpPr>
        <p:spPr/>
        <p:txBody>
          <a:bodyPr/>
          <a:lstStyle/>
          <a:p>
            <a:pPr>
              <a:defRPr/>
            </a:pPr>
            <a:fld id="{C1F80989-8BA5-42B0-8F13-9E06C6E94579}" type="slidenum">
              <a:rPr lang="en-US" smtClean="0"/>
              <a:pPr>
                <a:defRPr/>
              </a:pPr>
              <a:t>15</a:t>
            </a:fld>
            <a:endParaRPr lang="en-US" smtClean="0"/>
          </a:p>
        </p:txBody>
      </p:sp>
      <p:sp>
        <p:nvSpPr>
          <p:cNvPr id="5125" name="Text Box 2"/>
          <p:cNvSpPr txBox="1">
            <a:spLocks noChangeArrowheads="1"/>
          </p:cNvSpPr>
          <p:nvPr/>
        </p:nvSpPr>
        <p:spPr bwMode="auto">
          <a:xfrm>
            <a:off x="838200" y="1219200"/>
            <a:ext cx="7848600" cy="519113"/>
          </a:xfrm>
          <a:prstGeom prst="rect">
            <a:avLst/>
          </a:prstGeom>
          <a:noFill/>
          <a:ln w="9525">
            <a:noFill/>
            <a:miter lim="800000"/>
            <a:headEnd/>
            <a:tailEnd/>
          </a:ln>
        </p:spPr>
        <p:txBody>
          <a:bodyPr>
            <a:spAutoFit/>
          </a:bodyPr>
          <a:lstStyle/>
          <a:p>
            <a:pPr marL="398463" indent="-398463"/>
            <a:r>
              <a:rPr lang="en-US" sz="2800" b="1"/>
              <a:t>IV. R&amp;D Sector</a:t>
            </a:r>
            <a:endParaRPr lang="en-US" b="1"/>
          </a:p>
        </p:txBody>
      </p:sp>
      <p:sp>
        <p:nvSpPr>
          <p:cNvPr id="5126" name="Text Box 3"/>
          <p:cNvSpPr txBox="1">
            <a:spLocks noChangeArrowheads="1"/>
          </p:cNvSpPr>
          <p:nvPr/>
        </p:nvSpPr>
        <p:spPr bwMode="auto">
          <a:xfrm>
            <a:off x="1143000" y="457200"/>
            <a:ext cx="6721475" cy="519113"/>
          </a:xfrm>
          <a:prstGeom prst="rect">
            <a:avLst/>
          </a:prstGeom>
          <a:noFill/>
          <a:ln w="9525">
            <a:noFill/>
            <a:miter lim="800000"/>
            <a:headEnd/>
            <a:tailEnd/>
          </a:ln>
        </p:spPr>
        <p:txBody>
          <a:bodyPr>
            <a:spAutoFit/>
          </a:bodyPr>
          <a:lstStyle/>
          <a:p>
            <a:pPr algn="ctr"/>
            <a:r>
              <a:rPr lang="en-US" sz="2800" b="1"/>
              <a:t>The Model</a:t>
            </a:r>
          </a:p>
        </p:txBody>
      </p:sp>
      <p:sp>
        <p:nvSpPr>
          <p:cNvPr id="5127" name="Text Box 9"/>
          <p:cNvSpPr txBox="1">
            <a:spLocks noChangeArrowheads="1"/>
          </p:cNvSpPr>
          <p:nvPr/>
        </p:nvSpPr>
        <p:spPr bwMode="auto">
          <a:xfrm>
            <a:off x="457200" y="2743200"/>
            <a:ext cx="8382000" cy="954088"/>
          </a:xfrm>
          <a:prstGeom prst="rect">
            <a:avLst/>
          </a:prstGeom>
          <a:noFill/>
          <a:ln w="9525">
            <a:noFill/>
            <a:miter lim="800000"/>
            <a:headEnd/>
            <a:tailEnd/>
          </a:ln>
        </p:spPr>
        <p:txBody>
          <a:bodyPr>
            <a:spAutoFit/>
          </a:bodyPr>
          <a:lstStyle/>
          <a:p>
            <a:pPr marL="457200" indent="-457200"/>
            <a:r>
              <a:rPr lang="en-US" sz="2800" b="1" i="1"/>
              <a:t>A</a:t>
            </a:r>
            <a:r>
              <a:rPr lang="en-US" sz="2800" b="1" i="1" baseline="-25000"/>
              <a:t>		</a:t>
            </a:r>
            <a:r>
              <a:rPr lang="en-US" sz="2800" b="1"/>
              <a:t>: Stock of Knowledge</a:t>
            </a:r>
            <a:endParaRPr lang="en-US" sz="2800" b="1" i="1"/>
          </a:p>
          <a:p>
            <a:pPr marL="457200" indent="-457200"/>
            <a:r>
              <a:rPr lang="tr-TR" sz="2800" b="1" i="1"/>
              <a:t>H</a:t>
            </a:r>
            <a:r>
              <a:rPr lang="en-US" sz="2800" b="1" i="1" baseline="-25000"/>
              <a:t>R&amp;D	</a:t>
            </a:r>
            <a:r>
              <a:rPr lang="en-US" sz="2800" b="1"/>
              <a:t>: Human capital allocated to </a:t>
            </a:r>
            <a:r>
              <a:rPr lang="en-US" sz="2800" b="1" i="1"/>
              <a:t>R&amp;D</a:t>
            </a:r>
          </a:p>
        </p:txBody>
      </p:sp>
      <p:sp>
        <p:nvSpPr>
          <p:cNvPr id="5128" name="Text Box 9"/>
          <p:cNvSpPr txBox="1">
            <a:spLocks noChangeArrowheads="1"/>
          </p:cNvSpPr>
          <p:nvPr/>
        </p:nvSpPr>
        <p:spPr bwMode="auto">
          <a:xfrm>
            <a:off x="381000" y="3998913"/>
            <a:ext cx="8382000" cy="523875"/>
          </a:xfrm>
          <a:prstGeom prst="rect">
            <a:avLst/>
          </a:prstGeom>
          <a:noFill/>
          <a:ln w="9525">
            <a:noFill/>
            <a:miter lim="800000"/>
            <a:headEnd/>
            <a:tailEnd/>
          </a:ln>
        </p:spPr>
        <p:txBody>
          <a:bodyPr>
            <a:spAutoFit/>
          </a:bodyPr>
          <a:lstStyle/>
          <a:p>
            <a:pPr marL="457200" indent="-457200"/>
            <a:r>
              <a:rPr lang="en-US" sz="2800" b="1"/>
              <a:t>Using the share definition:</a:t>
            </a:r>
          </a:p>
        </p:txBody>
      </p:sp>
      <p:graphicFrame>
        <p:nvGraphicFramePr>
          <p:cNvPr id="5122" name="Object 11"/>
          <p:cNvGraphicFramePr>
            <a:graphicFrameLocks noChangeAspect="1"/>
          </p:cNvGraphicFramePr>
          <p:nvPr/>
        </p:nvGraphicFramePr>
        <p:xfrm>
          <a:off x="3276600" y="2057400"/>
          <a:ext cx="2189163" cy="463550"/>
        </p:xfrm>
        <a:graphic>
          <a:graphicData uri="http://schemas.openxmlformats.org/presentationml/2006/ole">
            <p:oleObj spid="_x0000_s5122" name="Denklem" r:id="rId3" imgW="1739880" imgH="368280" progId="Equation.3">
              <p:embed/>
            </p:oleObj>
          </a:graphicData>
        </a:graphic>
      </p:graphicFrame>
      <p:graphicFrame>
        <p:nvGraphicFramePr>
          <p:cNvPr id="5123" name="Object 7"/>
          <p:cNvGraphicFramePr>
            <a:graphicFrameLocks noChangeAspect="1"/>
          </p:cNvGraphicFramePr>
          <p:nvPr/>
        </p:nvGraphicFramePr>
        <p:xfrm>
          <a:off x="2471254" y="5048250"/>
          <a:ext cx="3700946" cy="666750"/>
        </p:xfrm>
        <a:graphic>
          <a:graphicData uri="http://schemas.openxmlformats.org/presentationml/2006/ole">
            <p:oleObj spid="_x0000_s5123" name="Denklem" r:id="rId4" imgW="2044440" imgH="368280" progId="Equation.3">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3 Slayt Numarası Yer Tutucusu"/>
          <p:cNvSpPr>
            <a:spLocks noGrp="1"/>
          </p:cNvSpPr>
          <p:nvPr>
            <p:ph type="sldNum" sz="quarter" idx="12"/>
          </p:nvPr>
        </p:nvSpPr>
        <p:spPr/>
        <p:txBody>
          <a:bodyPr/>
          <a:lstStyle/>
          <a:p>
            <a:pPr>
              <a:defRPr/>
            </a:pPr>
            <a:fld id="{0F0B2E0B-7390-4BA1-A482-2F64A387BFAC}" type="slidenum">
              <a:rPr lang="en-US" smtClean="0"/>
              <a:pPr>
                <a:defRPr/>
              </a:pPr>
              <a:t>16</a:t>
            </a:fld>
            <a:endParaRPr lang="en-US" smtClean="0"/>
          </a:p>
        </p:txBody>
      </p:sp>
      <p:sp>
        <p:nvSpPr>
          <p:cNvPr id="6153" name="Text Box 2"/>
          <p:cNvSpPr txBox="1">
            <a:spLocks noChangeArrowheads="1"/>
          </p:cNvSpPr>
          <p:nvPr/>
        </p:nvSpPr>
        <p:spPr bwMode="auto">
          <a:xfrm>
            <a:off x="381000" y="990600"/>
            <a:ext cx="8305800" cy="2678113"/>
          </a:xfrm>
          <a:prstGeom prst="rect">
            <a:avLst/>
          </a:prstGeom>
          <a:noFill/>
          <a:ln w="9525">
            <a:noFill/>
            <a:miter lim="800000"/>
            <a:headEnd/>
            <a:tailEnd/>
          </a:ln>
        </p:spPr>
        <p:txBody>
          <a:bodyPr>
            <a:spAutoFit/>
          </a:bodyPr>
          <a:lstStyle/>
          <a:p>
            <a:r>
              <a:rPr lang="en-US" sz="2800" b="1">
                <a:cs typeface="Times New Roman" pitchFamily="18" charset="0"/>
              </a:rPr>
              <a:t>Profit maximization in the final-good market </a:t>
            </a:r>
            <a:r>
              <a:rPr lang="en-US" sz="2800" b="1"/>
              <a:t>yields:</a:t>
            </a:r>
          </a:p>
          <a:p>
            <a:endParaRPr lang="en-US" sz="2800" b="1"/>
          </a:p>
          <a:p>
            <a:endParaRPr lang="en-US" sz="2800" b="1"/>
          </a:p>
          <a:p>
            <a:endParaRPr lang="en-US" sz="2800" b="1"/>
          </a:p>
          <a:p>
            <a:r>
              <a:rPr lang="en-US" sz="2800" b="1"/>
              <a:t>Profit maximization in the intermediate-good market yields:</a:t>
            </a:r>
          </a:p>
        </p:txBody>
      </p:sp>
      <p:sp>
        <p:nvSpPr>
          <p:cNvPr id="6154" name="Text Box 3"/>
          <p:cNvSpPr txBox="1">
            <a:spLocks noChangeArrowheads="1"/>
          </p:cNvSpPr>
          <p:nvPr/>
        </p:nvSpPr>
        <p:spPr bwMode="auto">
          <a:xfrm>
            <a:off x="1143000" y="3810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Solution Procedure</a:t>
            </a:r>
          </a:p>
        </p:txBody>
      </p:sp>
      <p:graphicFrame>
        <p:nvGraphicFramePr>
          <p:cNvPr id="6146" name="Object 12"/>
          <p:cNvGraphicFramePr>
            <a:graphicFrameLocks noChangeAspect="1"/>
          </p:cNvGraphicFramePr>
          <p:nvPr/>
        </p:nvGraphicFramePr>
        <p:xfrm>
          <a:off x="431800" y="1676400"/>
          <a:ext cx="3054350" cy="838200"/>
        </p:xfrm>
        <a:graphic>
          <a:graphicData uri="http://schemas.openxmlformats.org/presentationml/2006/ole">
            <p:oleObj spid="_x0000_s6146" name="Denklem" r:id="rId3" imgW="2793960" imgH="761760" progId="Equation.3">
              <p:embed/>
            </p:oleObj>
          </a:graphicData>
        </a:graphic>
      </p:graphicFrame>
      <p:graphicFrame>
        <p:nvGraphicFramePr>
          <p:cNvPr id="6147" name="Object 14"/>
          <p:cNvGraphicFramePr>
            <a:graphicFrameLocks noChangeAspect="1"/>
          </p:cNvGraphicFramePr>
          <p:nvPr/>
        </p:nvGraphicFramePr>
        <p:xfrm>
          <a:off x="4495800" y="1828800"/>
          <a:ext cx="2747963" cy="533400"/>
        </p:xfrm>
        <a:graphic>
          <a:graphicData uri="http://schemas.openxmlformats.org/presentationml/2006/ole">
            <p:oleObj spid="_x0000_s6147" name="Denklem" r:id="rId4" imgW="2006280" imgH="393480" progId="Equation.3">
              <p:embed/>
            </p:oleObj>
          </a:graphicData>
        </a:graphic>
      </p:graphicFrame>
      <p:graphicFrame>
        <p:nvGraphicFramePr>
          <p:cNvPr id="6148" name="Object 16"/>
          <p:cNvGraphicFramePr>
            <a:graphicFrameLocks noChangeAspect="1"/>
          </p:cNvGraphicFramePr>
          <p:nvPr/>
        </p:nvGraphicFramePr>
        <p:xfrm>
          <a:off x="2681288" y="3429000"/>
          <a:ext cx="2576512" cy="838200"/>
        </p:xfrm>
        <a:graphic>
          <a:graphicData uri="http://schemas.openxmlformats.org/presentationml/2006/ole">
            <p:oleObj spid="_x0000_s6148" name="Denklem" r:id="rId5" imgW="2273040" imgH="723600" progId="Equation.3">
              <p:embed/>
            </p:oleObj>
          </a:graphicData>
        </a:graphic>
      </p:graphicFrame>
      <p:graphicFrame>
        <p:nvGraphicFramePr>
          <p:cNvPr id="6149" name="Object 18"/>
          <p:cNvGraphicFramePr>
            <a:graphicFrameLocks noChangeAspect="1"/>
          </p:cNvGraphicFramePr>
          <p:nvPr/>
        </p:nvGraphicFramePr>
        <p:xfrm>
          <a:off x="2667000" y="4381500"/>
          <a:ext cx="2414588" cy="1028700"/>
        </p:xfrm>
        <a:graphic>
          <a:graphicData uri="http://schemas.openxmlformats.org/presentationml/2006/ole">
            <p:oleObj spid="_x0000_s6149" name="Denklem" r:id="rId6" imgW="2234880" imgH="952200" progId="Equation.3">
              <p:embed/>
            </p:oleObj>
          </a:graphicData>
        </a:graphic>
      </p:graphicFrame>
      <p:graphicFrame>
        <p:nvGraphicFramePr>
          <p:cNvPr id="6150" name="Object 7"/>
          <p:cNvGraphicFramePr>
            <a:graphicFrameLocks noChangeAspect="1"/>
          </p:cNvGraphicFramePr>
          <p:nvPr/>
        </p:nvGraphicFramePr>
        <p:xfrm>
          <a:off x="5791200" y="3657600"/>
          <a:ext cx="1752600" cy="457200"/>
        </p:xfrm>
        <a:graphic>
          <a:graphicData uri="http://schemas.openxmlformats.org/presentationml/2006/ole">
            <p:oleObj spid="_x0000_s6150" name="Equation" r:id="rId7" imgW="1143000" imgH="291960" progId="Equation.3">
              <p:embed/>
            </p:oleObj>
          </a:graphicData>
        </a:graphic>
      </p:graphicFrame>
      <p:graphicFrame>
        <p:nvGraphicFramePr>
          <p:cNvPr id="6151" name="Object 20"/>
          <p:cNvGraphicFramePr>
            <a:graphicFrameLocks noChangeAspect="1"/>
          </p:cNvGraphicFramePr>
          <p:nvPr/>
        </p:nvGraphicFramePr>
        <p:xfrm>
          <a:off x="2640013" y="5494338"/>
          <a:ext cx="5014912" cy="830262"/>
        </p:xfrm>
        <a:graphic>
          <a:graphicData uri="http://schemas.openxmlformats.org/presentationml/2006/ole">
            <p:oleObj spid="_x0000_s6151" name="Denklem" r:id="rId8" imgW="4343400" imgH="72360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3 Slayt Numarası Yer Tutucusu"/>
          <p:cNvSpPr>
            <a:spLocks noGrp="1"/>
          </p:cNvSpPr>
          <p:nvPr>
            <p:ph type="sldNum" sz="quarter" idx="12"/>
          </p:nvPr>
        </p:nvSpPr>
        <p:spPr/>
        <p:txBody>
          <a:bodyPr/>
          <a:lstStyle/>
          <a:p>
            <a:pPr>
              <a:defRPr/>
            </a:pPr>
            <a:fld id="{4585BC15-666E-4C8E-9C1D-31784DE69ADB}" type="slidenum">
              <a:rPr lang="en-US" smtClean="0"/>
              <a:pPr>
                <a:defRPr/>
              </a:pPr>
              <a:t>17</a:t>
            </a:fld>
            <a:endParaRPr lang="en-US" smtClean="0"/>
          </a:p>
        </p:txBody>
      </p:sp>
      <p:sp>
        <p:nvSpPr>
          <p:cNvPr id="7175" name="Text Box 2"/>
          <p:cNvSpPr txBox="1">
            <a:spLocks noChangeArrowheads="1"/>
          </p:cNvSpPr>
          <p:nvPr/>
        </p:nvSpPr>
        <p:spPr bwMode="auto">
          <a:xfrm>
            <a:off x="381000" y="990600"/>
            <a:ext cx="8305800" cy="954088"/>
          </a:xfrm>
          <a:prstGeom prst="rect">
            <a:avLst/>
          </a:prstGeom>
          <a:noFill/>
          <a:ln w="9525">
            <a:noFill/>
            <a:miter lim="800000"/>
            <a:headEnd/>
            <a:tailEnd/>
          </a:ln>
        </p:spPr>
        <p:txBody>
          <a:bodyPr>
            <a:spAutoFit/>
          </a:bodyPr>
          <a:lstStyle/>
          <a:p>
            <a:r>
              <a:rPr lang="en-US" sz="2800" b="1">
                <a:cs typeface="Times New Roman" pitchFamily="18" charset="0"/>
              </a:rPr>
              <a:t>Final-good and </a:t>
            </a:r>
            <a:r>
              <a:rPr lang="en-US" sz="2800" b="1"/>
              <a:t>intermediate-good </a:t>
            </a:r>
            <a:r>
              <a:rPr lang="en-US" sz="2800" b="1">
                <a:cs typeface="Times New Roman" pitchFamily="18" charset="0"/>
              </a:rPr>
              <a:t>markets’ profit maximization results imply</a:t>
            </a:r>
            <a:r>
              <a:rPr lang="en-US" sz="2800" b="1"/>
              <a:t>:</a:t>
            </a:r>
          </a:p>
        </p:txBody>
      </p:sp>
      <p:sp>
        <p:nvSpPr>
          <p:cNvPr id="7176" name="Text Box 3"/>
          <p:cNvSpPr txBox="1">
            <a:spLocks noChangeArrowheads="1"/>
          </p:cNvSpPr>
          <p:nvPr/>
        </p:nvSpPr>
        <p:spPr bwMode="auto">
          <a:xfrm>
            <a:off x="1143000" y="3810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Solution Procedure</a:t>
            </a:r>
          </a:p>
        </p:txBody>
      </p:sp>
      <p:graphicFrame>
        <p:nvGraphicFramePr>
          <p:cNvPr id="7170" name="Object 7"/>
          <p:cNvGraphicFramePr>
            <a:graphicFrameLocks noChangeAspect="1"/>
          </p:cNvGraphicFramePr>
          <p:nvPr/>
        </p:nvGraphicFramePr>
        <p:xfrm>
          <a:off x="411163" y="2351088"/>
          <a:ext cx="3875087" cy="925512"/>
        </p:xfrm>
        <a:graphic>
          <a:graphicData uri="http://schemas.openxmlformats.org/presentationml/2006/ole">
            <p:oleObj spid="_x0000_s7170" name="Denklem" r:id="rId3" imgW="3174840" imgH="761760" progId="Equation.3">
              <p:embed/>
            </p:oleObj>
          </a:graphicData>
        </a:graphic>
      </p:graphicFrame>
      <p:graphicFrame>
        <p:nvGraphicFramePr>
          <p:cNvPr id="7171" name="Object 9"/>
          <p:cNvGraphicFramePr>
            <a:graphicFrameLocks noChangeAspect="1"/>
          </p:cNvGraphicFramePr>
          <p:nvPr/>
        </p:nvGraphicFramePr>
        <p:xfrm>
          <a:off x="4743450" y="2368550"/>
          <a:ext cx="3648075" cy="984250"/>
        </p:xfrm>
        <a:graphic>
          <a:graphicData uri="http://schemas.openxmlformats.org/presentationml/2006/ole">
            <p:oleObj spid="_x0000_s7171" name="Denklem" r:id="rId4" imgW="2793960" imgH="761760" progId="Equation.3">
              <p:embed/>
            </p:oleObj>
          </a:graphicData>
        </a:graphic>
      </p:graphicFrame>
      <p:graphicFrame>
        <p:nvGraphicFramePr>
          <p:cNvPr id="7172" name="Object 11"/>
          <p:cNvGraphicFramePr>
            <a:graphicFrameLocks noChangeAspect="1"/>
          </p:cNvGraphicFramePr>
          <p:nvPr/>
        </p:nvGraphicFramePr>
        <p:xfrm>
          <a:off x="488950" y="3733800"/>
          <a:ext cx="2874963" cy="609600"/>
        </p:xfrm>
        <a:graphic>
          <a:graphicData uri="http://schemas.openxmlformats.org/presentationml/2006/ole">
            <p:oleObj spid="_x0000_s7172" name="Denklem" r:id="rId5" imgW="1790640" imgH="380880" progId="Equation.3">
              <p:embed/>
            </p:oleObj>
          </a:graphicData>
        </a:graphic>
      </p:graphicFrame>
      <p:graphicFrame>
        <p:nvGraphicFramePr>
          <p:cNvPr id="7173" name="Object 13"/>
          <p:cNvGraphicFramePr>
            <a:graphicFrameLocks noChangeAspect="1"/>
          </p:cNvGraphicFramePr>
          <p:nvPr/>
        </p:nvGraphicFramePr>
        <p:xfrm>
          <a:off x="4718050" y="3733800"/>
          <a:ext cx="3302000" cy="609600"/>
        </p:xfrm>
        <a:graphic>
          <a:graphicData uri="http://schemas.openxmlformats.org/presentationml/2006/ole">
            <p:oleObj spid="_x0000_s7173" name="Denklem" r:id="rId6" imgW="2057400" imgH="380880"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3 Slayt Numarası Yer Tutucusu"/>
          <p:cNvSpPr>
            <a:spLocks noGrp="1"/>
          </p:cNvSpPr>
          <p:nvPr>
            <p:ph type="sldNum" sz="quarter" idx="12"/>
          </p:nvPr>
        </p:nvSpPr>
        <p:spPr/>
        <p:txBody>
          <a:bodyPr/>
          <a:lstStyle/>
          <a:p>
            <a:pPr>
              <a:defRPr/>
            </a:pPr>
            <a:fld id="{0C1C5924-0DA0-4243-A143-0AFFF58DFEF2}" type="slidenum">
              <a:rPr lang="en-US" smtClean="0"/>
              <a:pPr>
                <a:defRPr/>
              </a:pPr>
              <a:t>18</a:t>
            </a:fld>
            <a:endParaRPr lang="en-US" smtClean="0"/>
          </a:p>
        </p:txBody>
      </p:sp>
      <p:sp>
        <p:nvSpPr>
          <p:cNvPr id="8198" name="Text Box 18"/>
          <p:cNvSpPr txBox="1">
            <a:spLocks noChangeArrowheads="1"/>
          </p:cNvSpPr>
          <p:nvPr/>
        </p:nvSpPr>
        <p:spPr bwMode="auto">
          <a:xfrm>
            <a:off x="457200" y="3657600"/>
            <a:ext cx="8153400" cy="519113"/>
          </a:xfrm>
          <a:prstGeom prst="rect">
            <a:avLst/>
          </a:prstGeom>
          <a:noFill/>
          <a:ln w="9525">
            <a:noFill/>
            <a:miter lim="800000"/>
            <a:headEnd/>
            <a:tailEnd/>
          </a:ln>
        </p:spPr>
        <p:txBody>
          <a:bodyPr>
            <a:spAutoFit/>
          </a:bodyPr>
          <a:lstStyle/>
          <a:p>
            <a:r>
              <a:rPr lang="en-US" sz="2800" b="1"/>
              <a:t>The value of patents is found as follows:</a:t>
            </a:r>
          </a:p>
        </p:txBody>
      </p:sp>
      <p:sp>
        <p:nvSpPr>
          <p:cNvPr id="8199" name="Text Box 23"/>
          <p:cNvSpPr txBox="1">
            <a:spLocks noChangeArrowheads="1"/>
          </p:cNvSpPr>
          <p:nvPr/>
        </p:nvSpPr>
        <p:spPr bwMode="auto">
          <a:xfrm>
            <a:off x="457200" y="838200"/>
            <a:ext cx="8153400" cy="523875"/>
          </a:xfrm>
          <a:prstGeom prst="rect">
            <a:avLst/>
          </a:prstGeom>
          <a:noFill/>
          <a:ln w="9525">
            <a:noFill/>
            <a:miter lim="800000"/>
            <a:headEnd/>
            <a:tailEnd/>
          </a:ln>
        </p:spPr>
        <p:txBody>
          <a:bodyPr>
            <a:spAutoFit/>
          </a:bodyPr>
          <a:lstStyle/>
          <a:p>
            <a:pPr marL="457200" indent="-457200"/>
            <a:r>
              <a:rPr lang="en-US" sz="2800" b="1">
                <a:cs typeface="Times New Roman" pitchFamily="18" charset="0"/>
              </a:rPr>
              <a:t>R&amp;D Sector equilibrium process implies</a:t>
            </a:r>
            <a:r>
              <a:rPr lang="en-US" sz="2800" b="1"/>
              <a:t>:</a:t>
            </a:r>
          </a:p>
        </p:txBody>
      </p:sp>
      <p:graphicFrame>
        <p:nvGraphicFramePr>
          <p:cNvPr id="8194" name="Object 9"/>
          <p:cNvGraphicFramePr>
            <a:graphicFrameLocks noChangeAspect="1"/>
          </p:cNvGraphicFramePr>
          <p:nvPr/>
        </p:nvGraphicFramePr>
        <p:xfrm>
          <a:off x="900113" y="1676400"/>
          <a:ext cx="5983287" cy="609600"/>
        </p:xfrm>
        <a:graphic>
          <a:graphicData uri="http://schemas.openxmlformats.org/presentationml/2006/ole">
            <p:oleObj spid="_x0000_s8194" name="Denklem" r:id="rId3" imgW="4698720" imgH="342720" progId="Equation.3">
              <p:embed/>
            </p:oleObj>
          </a:graphicData>
        </a:graphic>
      </p:graphicFrame>
      <p:graphicFrame>
        <p:nvGraphicFramePr>
          <p:cNvPr id="8195" name="Object 11"/>
          <p:cNvGraphicFramePr>
            <a:graphicFrameLocks noChangeAspect="1"/>
          </p:cNvGraphicFramePr>
          <p:nvPr/>
        </p:nvGraphicFramePr>
        <p:xfrm>
          <a:off x="1009650" y="2522538"/>
          <a:ext cx="5376863" cy="677862"/>
        </p:xfrm>
        <a:graphic>
          <a:graphicData uri="http://schemas.openxmlformats.org/presentationml/2006/ole">
            <p:oleObj spid="_x0000_s8195" name="Denklem" r:id="rId4" imgW="2971800" imgH="380880" progId="Equation.3">
              <p:embed/>
            </p:oleObj>
          </a:graphicData>
        </a:graphic>
      </p:graphicFrame>
      <p:graphicFrame>
        <p:nvGraphicFramePr>
          <p:cNvPr id="8196" name="Object 13"/>
          <p:cNvGraphicFramePr>
            <a:graphicFrameLocks noChangeAspect="1"/>
          </p:cNvGraphicFramePr>
          <p:nvPr/>
        </p:nvGraphicFramePr>
        <p:xfrm>
          <a:off x="392113" y="4673600"/>
          <a:ext cx="7532687" cy="1346200"/>
        </p:xfrm>
        <a:graphic>
          <a:graphicData uri="http://schemas.openxmlformats.org/presentationml/2006/ole">
            <p:oleObj spid="_x0000_s8196" name="Denklem" r:id="rId5" imgW="5574960" imgH="990360"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3 Slayt Numarası Yer Tutucusu"/>
          <p:cNvSpPr>
            <a:spLocks noGrp="1"/>
          </p:cNvSpPr>
          <p:nvPr>
            <p:ph type="sldNum" sz="quarter" idx="12"/>
          </p:nvPr>
        </p:nvSpPr>
        <p:spPr/>
        <p:txBody>
          <a:bodyPr/>
          <a:lstStyle/>
          <a:p>
            <a:pPr>
              <a:defRPr/>
            </a:pPr>
            <a:fld id="{3CE14C13-2759-4D5C-B145-0DE672767DD2}" type="slidenum">
              <a:rPr lang="en-US" smtClean="0"/>
              <a:pPr>
                <a:defRPr/>
              </a:pPr>
              <a:t>19</a:t>
            </a:fld>
            <a:endParaRPr lang="en-US" smtClean="0"/>
          </a:p>
        </p:txBody>
      </p:sp>
      <p:sp>
        <p:nvSpPr>
          <p:cNvPr id="9225" name="Text Box 2"/>
          <p:cNvSpPr txBox="1">
            <a:spLocks noChangeArrowheads="1"/>
          </p:cNvSpPr>
          <p:nvPr/>
        </p:nvSpPr>
        <p:spPr bwMode="auto">
          <a:xfrm>
            <a:off x="228600" y="569913"/>
            <a:ext cx="8686800" cy="954087"/>
          </a:xfrm>
          <a:prstGeom prst="rect">
            <a:avLst/>
          </a:prstGeom>
          <a:noFill/>
          <a:ln w="9525">
            <a:noFill/>
            <a:miter lim="800000"/>
            <a:headEnd/>
            <a:tailEnd/>
          </a:ln>
        </p:spPr>
        <p:txBody>
          <a:bodyPr>
            <a:spAutoFit/>
          </a:bodyPr>
          <a:lstStyle/>
          <a:p>
            <a:r>
              <a:rPr lang="en-US" sz="2800" b="1"/>
              <a:t>Recall that we assumed      and          are constant. Solving the model under this assumption, we find that</a:t>
            </a:r>
          </a:p>
        </p:txBody>
      </p:sp>
      <p:sp>
        <p:nvSpPr>
          <p:cNvPr id="9226" name="Rectangle 23"/>
          <p:cNvSpPr>
            <a:spLocks noChangeArrowheads="1"/>
          </p:cNvSpPr>
          <p:nvPr/>
        </p:nvSpPr>
        <p:spPr bwMode="auto">
          <a:xfrm>
            <a:off x="304800" y="3362325"/>
            <a:ext cx="8534400" cy="523875"/>
          </a:xfrm>
          <a:prstGeom prst="rect">
            <a:avLst/>
          </a:prstGeom>
          <a:noFill/>
          <a:ln w="9525">
            <a:noFill/>
            <a:miter lim="800000"/>
            <a:headEnd/>
            <a:tailEnd/>
          </a:ln>
        </p:spPr>
        <p:txBody>
          <a:bodyPr anchor="ctr">
            <a:spAutoFit/>
          </a:bodyPr>
          <a:lstStyle/>
          <a:p>
            <a:r>
              <a:rPr lang="en-US" sz="2800" b="1"/>
              <a:t>This is very similar to the Solow-result:</a:t>
            </a:r>
          </a:p>
        </p:txBody>
      </p:sp>
      <p:graphicFrame>
        <p:nvGraphicFramePr>
          <p:cNvPr id="9218" name="Object 12"/>
          <p:cNvGraphicFramePr>
            <a:graphicFrameLocks noChangeAspect="1"/>
          </p:cNvGraphicFramePr>
          <p:nvPr/>
        </p:nvGraphicFramePr>
        <p:xfrm>
          <a:off x="2978150" y="1524000"/>
          <a:ext cx="2405063" cy="1012825"/>
        </p:xfrm>
        <a:graphic>
          <a:graphicData uri="http://schemas.openxmlformats.org/presentationml/2006/ole">
            <p:oleObj spid="_x0000_s9218" name="Denklem" r:id="rId4" imgW="2400120" imgH="1015920" progId="Equation.3">
              <p:embed/>
            </p:oleObj>
          </a:graphicData>
        </a:graphic>
      </p:graphicFrame>
      <p:graphicFrame>
        <p:nvGraphicFramePr>
          <p:cNvPr id="9219" name="Object 13"/>
          <p:cNvGraphicFramePr>
            <a:graphicFrameLocks noChangeAspect="1"/>
          </p:cNvGraphicFramePr>
          <p:nvPr/>
        </p:nvGraphicFramePr>
        <p:xfrm>
          <a:off x="3057525" y="3940175"/>
          <a:ext cx="1971675" cy="1012825"/>
        </p:xfrm>
        <a:graphic>
          <a:graphicData uri="http://schemas.openxmlformats.org/presentationml/2006/ole">
            <p:oleObj spid="_x0000_s9219" name="Denklem" r:id="rId5" imgW="1968480" imgH="1015920" progId="Equation.3">
              <p:embed/>
            </p:oleObj>
          </a:graphicData>
        </a:graphic>
      </p:graphicFrame>
      <p:graphicFrame>
        <p:nvGraphicFramePr>
          <p:cNvPr id="9220" name="Object 7"/>
          <p:cNvGraphicFramePr>
            <a:graphicFrameLocks noChangeAspect="1"/>
          </p:cNvGraphicFramePr>
          <p:nvPr/>
        </p:nvGraphicFramePr>
        <p:xfrm>
          <a:off x="3028949" y="2762250"/>
          <a:ext cx="2955471" cy="514350"/>
        </p:xfrm>
        <a:graphic>
          <a:graphicData uri="http://schemas.openxmlformats.org/presentationml/2006/ole">
            <p:oleObj spid="_x0000_s9220" name="Denklem" r:id="rId6" imgW="2298600" imgH="393480" progId="Equation.3">
              <p:embed/>
            </p:oleObj>
          </a:graphicData>
        </a:graphic>
      </p:graphicFrame>
      <p:graphicFrame>
        <p:nvGraphicFramePr>
          <p:cNvPr id="9221" name="Object 8"/>
          <p:cNvGraphicFramePr>
            <a:graphicFrameLocks noChangeAspect="1"/>
          </p:cNvGraphicFramePr>
          <p:nvPr/>
        </p:nvGraphicFramePr>
        <p:xfrm>
          <a:off x="3962400" y="700088"/>
          <a:ext cx="304800" cy="366712"/>
        </p:xfrm>
        <a:graphic>
          <a:graphicData uri="http://schemas.openxmlformats.org/presentationml/2006/ole">
            <p:oleObj spid="_x0000_s9221" name="Denklem" r:id="rId7" imgW="304560" imgH="368280" progId="Equation.3">
              <p:embed/>
            </p:oleObj>
          </a:graphicData>
        </a:graphic>
      </p:graphicFrame>
      <p:graphicFrame>
        <p:nvGraphicFramePr>
          <p:cNvPr id="9222" name="Object 9"/>
          <p:cNvGraphicFramePr>
            <a:graphicFrameLocks noChangeAspect="1"/>
          </p:cNvGraphicFramePr>
          <p:nvPr/>
        </p:nvGraphicFramePr>
        <p:xfrm>
          <a:off x="5105400" y="687388"/>
          <a:ext cx="596900" cy="379412"/>
        </p:xfrm>
        <a:graphic>
          <a:graphicData uri="http://schemas.openxmlformats.org/presentationml/2006/ole">
            <p:oleObj spid="_x0000_s9222" name="Denklem" r:id="rId8" imgW="596880" imgH="380880" progId="Equation.3">
              <p:embed/>
            </p:oleObj>
          </a:graphicData>
        </a:graphic>
      </p:graphicFrame>
      <p:sp>
        <p:nvSpPr>
          <p:cNvPr id="9227" name="Rectangle 23"/>
          <p:cNvSpPr>
            <a:spLocks noChangeArrowheads="1"/>
          </p:cNvSpPr>
          <p:nvPr/>
        </p:nvSpPr>
        <p:spPr bwMode="auto">
          <a:xfrm>
            <a:off x="152400" y="5033963"/>
            <a:ext cx="8839200" cy="1373187"/>
          </a:xfrm>
          <a:prstGeom prst="rect">
            <a:avLst/>
          </a:prstGeom>
          <a:noFill/>
          <a:ln w="9525">
            <a:noFill/>
            <a:miter lim="800000"/>
            <a:headEnd/>
            <a:tailEnd/>
          </a:ln>
        </p:spPr>
        <p:txBody>
          <a:bodyPr anchor="ctr">
            <a:spAutoFit/>
          </a:bodyPr>
          <a:lstStyle/>
          <a:p>
            <a:r>
              <a:rPr lang="en-US" sz="2800" b="1"/>
              <a:t>Evidently, muc</a:t>
            </a:r>
            <a:r>
              <a:rPr lang="tr-TR" sz="2800" b="1"/>
              <a:t>h</a:t>
            </a:r>
            <a:r>
              <a:rPr lang="en-US" sz="2800" b="1"/>
              <a:t> richer in the sense that it decomposes       into its components and underlines the role of human capital in final good production in growth.</a:t>
            </a:r>
          </a:p>
        </p:txBody>
      </p:sp>
      <p:graphicFrame>
        <p:nvGraphicFramePr>
          <p:cNvPr id="9223" name="Object 10"/>
          <p:cNvGraphicFramePr>
            <a:graphicFrameLocks noChangeAspect="1"/>
          </p:cNvGraphicFramePr>
          <p:nvPr/>
        </p:nvGraphicFramePr>
        <p:xfrm>
          <a:off x="8529448" y="5029201"/>
          <a:ext cx="462152" cy="533400"/>
        </p:xfrm>
        <a:graphic>
          <a:graphicData uri="http://schemas.openxmlformats.org/presentationml/2006/ole">
            <p:oleObj spid="_x0000_s9223" name="Denklem" r:id="rId9" imgW="380880" imgH="43164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3 Slayt Numarası Yer Tutucusu"/>
          <p:cNvSpPr>
            <a:spLocks noGrp="1"/>
          </p:cNvSpPr>
          <p:nvPr>
            <p:ph type="sldNum" sz="quarter" idx="12"/>
          </p:nvPr>
        </p:nvSpPr>
        <p:spPr/>
        <p:txBody>
          <a:bodyPr/>
          <a:lstStyle/>
          <a:p>
            <a:pPr>
              <a:defRPr/>
            </a:pPr>
            <a:fld id="{473B10F8-D44B-4E8C-9CAD-59AA85B13E6D}" type="slidenum">
              <a:rPr lang="en-US" smtClean="0"/>
              <a:pPr>
                <a:defRPr/>
              </a:pPr>
              <a:t>2</a:t>
            </a:fld>
            <a:endParaRPr lang="en-US" smtClean="0"/>
          </a:p>
        </p:txBody>
      </p:sp>
      <p:sp>
        <p:nvSpPr>
          <p:cNvPr id="30723" name="Text Box 2"/>
          <p:cNvSpPr txBox="1">
            <a:spLocks noChangeArrowheads="1"/>
          </p:cNvSpPr>
          <p:nvPr/>
        </p:nvSpPr>
        <p:spPr bwMode="auto">
          <a:xfrm>
            <a:off x="990600" y="2057400"/>
            <a:ext cx="7620000" cy="1816100"/>
          </a:xfrm>
          <a:prstGeom prst="rect">
            <a:avLst/>
          </a:prstGeom>
          <a:noFill/>
          <a:ln w="9525">
            <a:noFill/>
            <a:miter lim="800000"/>
            <a:headEnd/>
            <a:tailEnd/>
          </a:ln>
        </p:spPr>
        <p:txBody>
          <a:bodyPr>
            <a:spAutoFit/>
          </a:bodyPr>
          <a:lstStyle/>
          <a:p>
            <a:pPr marL="284163" indent="-284163">
              <a:buFont typeface="Symbol" pitchFamily="18" charset="2"/>
              <a:buChar char="·"/>
            </a:pPr>
            <a:r>
              <a:rPr lang="en-US" sz="2800" b="1">
                <a:cs typeface="Times New Roman" pitchFamily="18" charset="0"/>
              </a:rPr>
              <a:t>Motivation</a:t>
            </a:r>
          </a:p>
          <a:p>
            <a:pPr marL="284163" indent="-284163">
              <a:buFont typeface="Symbol" pitchFamily="18" charset="2"/>
              <a:buChar char="·"/>
            </a:pPr>
            <a:r>
              <a:rPr lang="en-US" sz="2800" b="1">
                <a:cs typeface="Times New Roman" pitchFamily="18" charset="0"/>
              </a:rPr>
              <a:t>The Model</a:t>
            </a:r>
          </a:p>
          <a:p>
            <a:pPr marL="284163" indent="-284163">
              <a:buFont typeface="Symbol" pitchFamily="18" charset="2"/>
              <a:buChar char="·"/>
            </a:pPr>
            <a:r>
              <a:rPr lang="en-US" sz="2800" b="1">
                <a:cs typeface="Times New Roman" pitchFamily="18" charset="0"/>
              </a:rPr>
              <a:t>Empirical Results</a:t>
            </a:r>
          </a:p>
          <a:p>
            <a:pPr marL="284163" indent="-284163">
              <a:buFont typeface="Symbol" pitchFamily="18" charset="2"/>
              <a:buChar char="·"/>
            </a:pPr>
            <a:r>
              <a:rPr lang="en-US" sz="2800" b="1">
                <a:cs typeface="Times New Roman" pitchFamily="18" charset="0"/>
              </a:rPr>
              <a:t>Conclusion</a:t>
            </a:r>
          </a:p>
        </p:txBody>
      </p:sp>
      <p:sp>
        <p:nvSpPr>
          <p:cNvPr id="30724" name="Text Box 3"/>
          <p:cNvSpPr txBox="1">
            <a:spLocks noChangeArrowheads="1"/>
          </p:cNvSpPr>
          <p:nvPr/>
        </p:nvSpPr>
        <p:spPr bwMode="auto">
          <a:xfrm>
            <a:off x="1371600" y="6096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PLAN OF PRESENTATION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3 Slayt Numarası Yer Tutucusu"/>
          <p:cNvSpPr>
            <a:spLocks noGrp="1"/>
          </p:cNvSpPr>
          <p:nvPr>
            <p:ph type="sldNum" sz="quarter" idx="12"/>
          </p:nvPr>
        </p:nvSpPr>
        <p:spPr/>
        <p:txBody>
          <a:bodyPr/>
          <a:lstStyle/>
          <a:p>
            <a:pPr>
              <a:defRPr/>
            </a:pPr>
            <a:fld id="{1A0CD6B8-24DF-4E41-9C42-80C336F068A8}" type="slidenum">
              <a:rPr lang="en-US" smtClean="0"/>
              <a:pPr>
                <a:defRPr/>
              </a:pPr>
              <a:t>20</a:t>
            </a:fld>
            <a:endParaRPr lang="en-US" smtClean="0"/>
          </a:p>
        </p:txBody>
      </p:sp>
      <p:sp>
        <p:nvSpPr>
          <p:cNvPr id="10249" name="Text Box 2"/>
          <p:cNvSpPr txBox="1">
            <a:spLocks noChangeArrowheads="1"/>
          </p:cNvSpPr>
          <p:nvPr/>
        </p:nvSpPr>
        <p:spPr bwMode="auto">
          <a:xfrm>
            <a:off x="304800" y="1828800"/>
            <a:ext cx="8305800" cy="523875"/>
          </a:xfrm>
          <a:prstGeom prst="rect">
            <a:avLst/>
          </a:prstGeom>
          <a:noFill/>
          <a:ln w="9525">
            <a:noFill/>
            <a:miter lim="800000"/>
            <a:headEnd/>
            <a:tailEnd/>
          </a:ln>
        </p:spPr>
        <p:txBody>
          <a:bodyPr>
            <a:spAutoFit/>
          </a:bodyPr>
          <a:lstStyle/>
          <a:p>
            <a:r>
              <a:rPr lang="tr-TR" sz="2800" b="1"/>
              <a:t>Solovianized </a:t>
            </a:r>
            <a:r>
              <a:rPr lang="en-US" sz="2800" b="1"/>
              <a:t>Romer version</a:t>
            </a:r>
            <a:r>
              <a:rPr lang="en-US" sz="2800" b="1">
                <a:cs typeface="Times New Roman" pitchFamily="18" charset="0"/>
              </a:rPr>
              <a:t>:</a:t>
            </a:r>
          </a:p>
        </p:txBody>
      </p:sp>
      <p:sp>
        <p:nvSpPr>
          <p:cNvPr id="10250" name="Text Box 3"/>
          <p:cNvSpPr txBox="1">
            <a:spLocks noChangeArrowheads="1"/>
          </p:cNvSpPr>
          <p:nvPr/>
        </p:nvSpPr>
        <p:spPr bwMode="auto">
          <a:xfrm>
            <a:off x="228600" y="381000"/>
            <a:ext cx="8686800" cy="954088"/>
          </a:xfrm>
          <a:prstGeom prst="rect">
            <a:avLst/>
          </a:prstGeom>
          <a:noFill/>
          <a:ln w="9525">
            <a:noFill/>
            <a:miter lim="800000"/>
            <a:headEnd/>
            <a:tailEnd/>
          </a:ln>
        </p:spPr>
        <p:txBody>
          <a:bodyPr>
            <a:spAutoFit/>
          </a:bodyPr>
          <a:lstStyle/>
          <a:p>
            <a:r>
              <a:rPr lang="en-US" sz="2800" b="1"/>
              <a:t>Empirical Applications:</a:t>
            </a:r>
          </a:p>
          <a:p>
            <a:r>
              <a:rPr lang="en-US" sz="2800" b="1"/>
              <a:t>Long-run determinants of GDP per capita</a:t>
            </a:r>
          </a:p>
        </p:txBody>
      </p:sp>
      <p:graphicFrame>
        <p:nvGraphicFramePr>
          <p:cNvPr id="10242" name="Object 13"/>
          <p:cNvGraphicFramePr>
            <a:graphicFrameLocks noChangeAspect="1"/>
          </p:cNvGraphicFramePr>
          <p:nvPr/>
        </p:nvGraphicFramePr>
        <p:xfrm>
          <a:off x="977900" y="2514600"/>
          <a:ext cx="6091238" cy="719138"/>
        </p:xfrm>
        <a:graphic>
          <a:graphicData uri="http://schemas.openxmlformats.org/presentationml/2006/ole">
            <p:oleObj spid="_x0000_s10242" name="Equation" r:id="rId3" imgW="6095880" imgH="723600" progId="Equation.3">
              <p:embed/>
            </p:oleObj>
          </a:graphicData>
        </a:graphic>
      </p:graphicFrame>
      <p:graphicFrame>
        <p:nvGraphicFramePr>
          <p:cNvPr id="10243" name="Object 15"/>
          <p:cNvGraphicFramePr>
            <a:graphicFrameLocks noChangeAspect="1"/>
          </p:cNvGraphicFramePr>
          <p:nvPr/>
        </p:nvGraphicFramePr>
        <p:xfrm>
          <a:off x="1360488" y="3582988"/>
          <a:ext cx="1589087" cy="336550"/>
        </p:xfrm>
        <a:graphic>
          <a:graphicData uri="http://schemas.openxmlformats.org/presentationml/2006/ole">
            <p:oleObj spid="_x0000_s10243" name="Denklem" r:id="rId4" imgW="1587240" imgH="342720" progId="Equation.3">
              <p:embed/>
            </p:oleObj>
          </a:graphicData>
        </a:graphic>
      </p:graphicFrame>
      <p:sp>
        <p:nvSpPr>
          <p:cNvPr id="10251" name="Text Box 2"/>
          <p:cNvSpPr txBox="1">
            <a:spLocks noChangeArrowheads="1"/>
          </p:cNvSpPr>
          <p:nvPr/>
        </p:nvSpPr>
        <p:spPr bwMode="auto">
          <a:xfrm>
            <a:off x="381000" y="4191000"/>
            <a:ext cx="8305800" cy="523875"/>
          </a:xfrm>
          <a:prstGeom prst="rect">
            <a:avLst/>
          </a:prstGeom>
          <a:noFill/>
          <a:ln w="9525">
            <a:noFill/>
            <a:miter lim="800000"/>
            <a:headEnd/>
            <a:tailEnd/>
          </a:ln>
        </p:spPr>
        <p:txBody>
          <a:bodyPr>
            <a:spAutoFit/>
          </a:bodyPr>
          <a:lstStyle/>
          <a:p>
            <a:r>
              <a:rPr lang="en-US" sz="2800" b="1"/>
              <a:t>Solow version</a:t>
            </a:r>
            <a:r>
              <a:rPr lang="en-US" sz="2800" b="1">
                <a:cs typeface="Times New Roman" pitchFamily="18" charset="0"/>
              </a:rPr>
              <a:t>:</a:t>
            </a:r>
          </a:p>
        </p:txBody>
      </p:sp>
      <p:graphicFrame>
        <p:nvGraphicFramePr>
          <p:cNvPr id="10244" name="Object 17"/>
          <p:cNvGraphicFramePr>
            <a:graphicFrameLocks noChangeAspect="1"/>
          </p:cNvGraphicFramePr>
          <p:nvPr/>
        </p:nvGraphicFramePr>
        <p:xfrm>
          <a:off x="1047750" y="4953000"/>
          <a:ext cx="5251450" cy="717550"/>
        </p:xfrm>
        <a:graphic>
          <a:graphicData uri="http://schemas.openxmlformats.org/presentationml/2006/ole">
            <p:oleObj spid="_x0000_s10244" name="Denklem" r:id="rId5" imgW="5257800" imgH="723600" progId="Equation.3">
              <p:embed/>
            </p:oleObj>
          </a:graphicData>
        </a:graphic>
      </p:graphicFrame>
      <p:graphicFrame>
        <p:nvGraphicFramePr>
          <p:cNvPr id="10245" name="Object 10"/>
          <p:cNvGraphicFramePr>
            <a:graphicFrameLocks noChangeAspect="1"/>
          </p:cNvGraphicFramePr>
          <p:nvPr/>
        </p:nvGraphicFramePr>
        <p:xfrm>
          <a:off x="1295400" y="5988050"/>
          <a:ext cx="1589088" cy="336550"/>
        </p:xfrm>
        <a:graphic>
          <a:graphicData uri="http://schemas.openxmlformats.org/presentationml/2006/ole">
            <p:oleObj spid="_x0000_s10245" name="Denklem" r:id="rId6" imgW="1587240" imgH="342720" progId="Equation.3">
              <p:embed/>
            </p:oleObj>
          </a:graphicData>
        </a:graphic>
      </p:graphicFrame>
      <p:graphicFrame>
        <p:nvGraphicFramePr>
          <p:cNvPr id="10246" name="Object 11"/>
          <p:cNvGraphicFramePr>
            <a:graphicFrameLocks noChangeAspect="1"/>
          </p:cNvGraphicFramePr>
          <p:nvPr/>
        </p:nvGraphicFramePr>
        <p:xfrm>
          <a:off x="3886200" y="5988050"/>
          <a:ext cx="1068388" cy="336550"/>
        </p:xfrm>
        <a:graphic>
          <a:graphicData uri="http://schemas.openxmlformats.org/presentationml/2006/ole">
            <p:oleObj spid="_x0000_s10246" name="Denklem" r:id="rId7" imgW="1066680" imgH="342720" progId="Equation.3">
              <p:embed/>
            </p:oleObj>
          </a:graphicData>
        </a:graphic>
      </p:graphicFrame>
      <p:graphicFrame>
        <p:nvGraphicFramePr>
          <p:cNvPr id="10247" name="Object 7"/>
          <p:cNvGraphicFramePr>
            <a:graphicFrameLocks noChangeAspect="1"/>
          </p:cNvGraphicFramePr>
          <p:nvPr/>
        </p:nvGraphicFramePr>
        <p:xfrm>
          <a:off x="4025900" y="3505200"/>
          <a:ext cx="2627086" cy="457200"/>
        </p:xfrm>
        <a:graphic>
          <a:graphicData uri="http://schemas.openxmlformats.org/presentationml/2006/ole">
            <p:oleObj spid="_x0000_s10247" name="Denklem" r:id="rId8" imgW="2298600" imgH="39348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2" name="3 Slayt Numarası Yer Tutucusu"/>
          <p:cNvSpPr>
            <a:spLocks noGrp="1"/>
          </p:cNvSpPr>
          <p:nvPr>
            <p:ph type="sldNum" sz="quarter" idx="12"/>
          </p:nvPr>
        </p:nvSpPr>
        <p:spPr/>
        <p:txBody>
          <a:bodyPr/>
          <a:lstStyle/>
          <a:p>
            <a:pPr>
              <a:defRPr/>
            </a:pPr>
            <a:fld id="{EA5DB4EB-7C46-485F-B3F0-4A8BC21458B9}" type="slidenum">
              <a:rPr lang="en-US" smtClean="0"/>
              <a:pPr>
                <a:defRPr/>
              </a:pPr>
              <a:t>21</a:t>
            </a:fld>
            <a:endParaRPr lang="en-US" smtClean="0"/>
          </a:p>
        </p:txBody>
      </p:sp>
      <p:sp>
        <p:nvSpPr>
          <p:cNvPr id="11273" name="Text Box 2"/>
          <p:cNvSpPr txBox="1">
            <a:spLocks noChangeArrowheads="1"/>
          </p:cNvSpPr>
          <p:nvPr/>
        </p:nvSpPr>
        <p:spPr bwMode="auto">
          <a:xfrm>
            <a:off x="304800" y="1524000"/>
            <a:ext cx="8305800" cy="523875"/>
          </a:xfrm>
          <a:prstGeom prst="rect">
            <a:avLst/>
          </a:prstGeom>
          <a:noFill/>
          <a:ln w="9525">
            <a:noFill/>
            <a:miter lim="800000"/>
            <a:headEnd/>
            <a:tailEnd/>
          </a:ln>
        </p:spPr>
        <p:txBody>
          <a:bodyPr>
            <a:spAutoFit/>
          </a:bodyPr>
          <a:lstStyle/>
          <a:p>
            <a:r>
              <a:rPr lang="tr-TR" sz="2800" b="1"/>
              <a:t>Solovianized </a:t>
            </a:r>
            <a:r>
              <a:rPr lang="en-US" sz="2800" b="1"/>
              <a:t>Romer version</a:t>
            </a:r>
            <a:r>
              <a:rPr lang="en-US" sz="2800" b="1">
                <a:cs typeface="Times New Roman" pitchFamily="18" charset="0"/>
              </a:rPr>
              <a:t>:</a:t>
            </a:r>
          </a:p>
        </p:txBody>
      </p:sp>
      <p:sp>
        <p:nvSpPr>
          <p:cNvPr id="11274" name="Text Box 3"/>
          <p:cNvSpPr txBox="1">
            <a:spLocks noChangeArrowheads="1"/>
          </p:cNvSpPr>
          <p:nvPr/>
        </p:nvSpPr>
        <p:spPr bwMode="auto">
          <a:xfrm>
            <a:off x="228600" y="381000"/>
            <a:ext cx="8686800" cy="954088"/>
          </a:xfrm>
          <a:prstGeom prst="rect">
            <a:avLst/>
          </a:prstGeom>
          <a:noFill/>
          <a:ln w="9525">
            <a:noFill/>
            <a:miter lim="800000"/>
            <a:headEnd/>
            <a:tailEnd/>
          </a:ln>
        </p:spPr>
        <p:txBody>
          <a:bodyPr>
            <a:spAutoFit/>
          </a:bodyPr>
          <a:lstStyle/>
          <a:p>
            <a:r>
              <a:rPr lang="en-US" sz="2800" b="1"/>
              <a:t>Empirical Applications:</a:t>
            </a:r>
          </a:p>
          <a:p>
            <a:r>
              <a:rPr lang="en-US" sz="2800" b="1"/>
              <a:t>Convergence Equation</a:t>
            </a:r>
          </a:p>
        </p:txBody>
      </p:sp>
      <p:graphicFrame>
        <p:nvGraphicFramePr>
          <p:cNvPr id="11266" name="Object 7"/>
          <p:cNvGraphicFramePr>
            <a:graphicFrameLocks noChangeAspect="1"/>
          </p:cNvGraphicFramePr>
          <p:nvPr/>
        </p:nvGraphicFramePr>
        <p:xfrm>
          <a:off x="604838" y="2211388"/>
          <a:ext cx="5330825" cy="633412"/>
        </p:xfrm>
        <a:graphic>
          <a:graphicData uri="http://schemas.openxmlformats.org/presentationml/2006/ole">
            <p:oleObj spid="_x0000_s11266" name="Denklem" r:id="rId3" imgW="6159240" imgH="723600" progId="Equation.3">
              <p:embed/>
            </p:oleObj>
          </a:graphicData>
        </a:graphic>
      </p:graphicFrame>
      <p:graphicFrame>
        <p:nvGraphicFramePr>
          <p:cNvPr id="11267" name="Object 9"/>
          <p:cNvGraphicFramePr>
            <a:graphicFrameLocks noChangeAspect="1"/>
          </p:cNvGraphicFramePr>
          <p:nvPr/>
        </p:nvGraphicFramePr>
        <p:xfrm>
          <a:off x="4953000" y="2867025"/>
          <a:ext cx="2808288" cy="333375"/>
        </p:xfrm>
        <a:graphic>
          <a:graphicData uri="http://schemas.openxmlformats.org/presentationml/2006/ole">
            <p:oleObj spid="_x0000_s11267" name="Denklem" r:id="rId4" imgW="3251160" imgH="380880" progId="Equation.3">
              <p:embed/>
            </p:oleObj>
          </a:graphicData>
        </a:graphic>
      </p:graphicFrame>
      <p:sp>
        <p:nvSpPr>
          <p:cNvPr id="11275" name="Rectangle 19"/>
          <p:cNvSpPr>
            <a:spLocks noChangeArrowheads="1"/>
          </p:cNvSpPr>
          <p:nvPr/>
        </p:nvSpPr>
        <p:spPr bwMode="auto">
          <a:xfrm>
            <a:off x="152400" y="3886200"/>
            <a:ext cx="5562600" cy="1570038"/>
          </a:xfrm>
          <a:prstGeom prst="rect">
            <a:avLst/>
          </a:prstGeom>
          <a:noFill/>
          <a:ln w="9525">
            <a:noFill/>
            <a:miter lim="800000"/>
            <a:headEnd/>
            <a:tailEnd/>
          </a:ln>
        </p:spPr>
        <p:txBody>
          <a:bodyPr>
            <a:spAutoFit/>
          </a:bodyPr>
          <a:lstStyle/>
          <a:p>
            <a:pPr marL="457200" indent="-457200"/>
            <a:r>
              <a:rPr lang="en-US" b="1" i="1"/>
              <a:t>β</a:t>
            </a:r>
            <a:r>
              <a:rPr lang="en-US" b="1" i="1" baseline="-25000"/>
              <a:t>0	</a:t>
            </a:r>
            <a:r>
              <a:rPr lang="en-US" b="1"/>
              <a:t>: Constant term</a:t>
            </a:r>
            <a:endParaRPr lang="en-US" b="1" i="1"/>
          </a:p>
          <a:p>
            <a:pPr marL="457200" indent="-457200"/>
            <a:r>
              <a:rPr lang="en-US" b="1" i="1"/>
              <a:t>β</a:t>
            </a:r>
            <a:r>
              <a:rPr lang="en-US" b="1" i="1" baseline="-25000"/>
              <a:t>1 	</a:t>
            </a:r>
            <a:r>
              <a:rPr lang="en-US" b="1"/>
              <a:t>: Coefficient of initial level of income</a:t>
            </a:r>
            <a:endParaRPr lang="en-US" b="1" i="1"/>
          </a:p>
          <a:p>
            <a:pPr marL="457200" indent="-457200"/>
            <a:r>
              <a:rPr lang="en-US" b="1" i="1"/>
              <a:t>β</a:t>
            </a:r>
            <a:r>
              <a:rPr lang="en-US" b="1" i="1" baseline="-25000"/>
              <a:t>2 </a:t>
            </a:r>
            <a:r>
              <a:rPr lang="en-US" b="1" i="1" baseline="-25000">
                <a:cs typeface="Times New Roman" pitchFamily="18" charset="0"/>
              </a:rPr>
              <a:t>	</a:t>
            </a:r>
            <a:r>
              <a:rPr lang="en-US" b="1"/>
              <a:t>: Contribution of human capital</a:t>
            </a:r>
          </a:p>
          <a:p>
            <a:pPr marL="457200" indent="-457200"/>
            <a:r>
              <a:rPr lang="en-US" b="1" i="1"/>
              <a:t>β</a:t>
            </a:r>
            <a:r>
              <a:rPr lang="en-US" b="1" i="1" baseline="-25000"/>
              <a:t>3 </a:t>
            </a:r>
            <a:r>
              <a:rPr lang="en-US" b="1" i="1" baseline="-25000">
                <a:cs typeface="Times New Roman" pitchFamily="18" charset="0"/>
              </a:rPr>
              <a:t>	</a:t>
            </a:r>
            <a:r>
              <a:rPr lang="en-US" b="1"/>
              <a:t>: Contribution of investment rate</a:t>
            </a:r>
          </a:p>
        </p:txBody>
      </p:sp>
      <p:graphicFrame>
        <p:nvGraphicFramePr>
          <p:cNvPr id="11268" name="Object 11"/>
          <p:cNvGraphicFramePr>
            <a:graphicFrameLocks noChangeAspect="1"/>
          </p:cNvGraphicFramePr>
          <p:nvPr/>
        </p:nvGraphicFramePr>
        <p:xfrm>
          <a:off x="5753100" y="3886200"/>
          <a:ext cx="3086100" cy="342900"/>
        </p:xfrm>
        <a:graphic>
          <a:graphicData uri="http://schemas.openxmlformats.org/presentationml/2006/ole">
            <p:oleObj spid="_x0000_s11268" name="Denklem" r:id="rId5" imgW="3568680" imgH="393480" progId="Equation.3">
              <p:embed/>
            </p:oleObj>
          </a:graphicData>
        </a:graphic>
      </p:graphicFrame>
      <p:graphicFrame>
        <p:nvGraphicFramePr>
          <p:cNvPr id="11269" name="Object 13"/>
          <p:cNvGraphicFramePr>
            <a:graphicFrameLocks noChangeAspect="1"/>
          </p:cNvGraphicFramePr>
          <p:nvPr/>
        </p:nvGraphicFramePr>
        <p:xfrm>
          <a:off x="5715000" y="4314825"/>
          <a:ext cx="1520825" cy="333375"/>
        </p:xfrm>
        <a:graphic>
          <a:graphicData uri="http://schemas.openxmlformats.org/presentationml/2006/ole">
            <p:oleObj spid="_x0000_s11269" name="Denklem" r:id="rId6" imgW="1765080" imgH="380880" progId="Equation.3">
              <p:embed/>
            </p:oleObj>
          </a:graphicData>
        </a:graphic>
      </p:graphicFrame>
      <p:graphicFrame>
        <p:nvGraphicFramePr>
          <p:cNvPr id="11270" name="Object 15"/>
          <p:cNvGraphicFramePr>
            <a:graphicFrameLocks noChangeAspect="1"/>
          </p:cNvGraphicFramePr>
          <p:nvPr/>
        </p:nvGraphicFramePr>
        <p:xfrm>
          <a:off x="5715000" y="4733925"/>
          <a:ext cx="1387475" cy="333375"/>
        </p:xfrm>
        <a:graphic>
          <a:graphicData uri="http://schemas.openxmlformats.org/presentationml/2006/ole">
            <p:oleObj spid="_x0000_s11270" name="Denklem" r:id="rId7" imgW="1612800" imgH="380880" progId="Equation.3">
              <p:embed/>
            </p:oleObj>
          </a:graphicData>
        </a:graphic>
      </p:graphicFrame>
      <p:graphicFrame>
        <p:nvGraphicFramePr>
          <p:cNvPr id="11271" name="Object 17"/>
          <p:cNvGraphicFramePr>
            <a:graphicFrameLocks noChangeAspect="1"/>
          </p:cNvGraphicFramePr>
          <p:nvPr/>
        </p:nvGraphicFramePr>
        <p:xfrm>
          <a:off x="5694363" y="4953000"/>
          <a:ext cx="2154237" cy="676275"/>
        </p:xfrm>
        <a:graphic>
          <a:graphicData uri="http://schemas.openxmlformats.org/presentationml/2006/ole">
            <p:oleObj spid="_x0000_s11271" name="Denklem" r:id="rId8" imgW="2489040" imgH="78732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3 Slayt Numarası Yer Tutucusu"/>
          <p:cNvSpPr>
            <a:spLocks noGrp="1"/>
          </p:cNvSpPr>
          <p:nvPr>
            <p:ph type="sldNum" sz="quarter" idx="12"/>
          </p:nvPr>
        </p:nvSpPr>
        <p:spPr/>
        <p:txBody>
          <a:bodyPr/>
          <a:lstStyle/>
          <a:p>
            <a:pPr>
              <a:defRPr/>
            </a:pPr>
            <a:fld id="{65FAAB6F-FAFE-4213-87B9-31828A6FF1E1}" type="slidenum">
              <a:rPr lang="en-US" smtClean="0"/>
              <a:pPr>
                <a:defRPr/>
              </a:pPr>
              <a:t>22</a:t>
            </a:fld>
            <a:endParaRPr lang="en-US" smtClean="0"/>
          </a:p>
        </p:txBody>
      </p:sp>
      <p:sp>
        <p:nvSpPr>
          <p:cNvPr id="12292" name="Text Box 2"/>
          <p:cNvSpPr txBox="1">
            <a:spLocks noChangeArrowheads="1"/>
          </p:cNvSpPr>
          <p:nvPr/>
        </p:nvSpPr>
        <p:spPr bwMode="auto">
          <a:xfrm>
            <a:off x="304800" y="1524000"/>
            <a:ext cx="8305800" cy="523875"/>
          </a:xfrm>
          <a:prstGeom prst="rect">
            <a:avLst/>
          </a:prstGeom>
          <a:noFill/>
          <a:ln w="9525">
            <a:noFill/>
            <a:miter lim="800000"/>
            <a:headEnd/>
            <a:tailEnd/>
          </a:ln>
        </p:spPr>
        <p:txBody>
          <a:bodyPr>
            <a:spAutoFit/>
          </a:bodyPr>
          <a:lstStyle/>
          <a:p>
            <a:r>
              <a:rPr lang="en-US" sz="2800" b="1"/>
              <a:t>Solow version </a:t>
            </a:r>
            <a:r>
              <a:rPr lang="en-US" sz="2800" b="1">
                <a:cs typeface="Times New Roman" pitchFamily="18" charset="0"/>
              </a:rPr>
              <a:t>:</a:t>
            </a:r>
          </a:p>
        </p:txBody>
      </p:sp>
      <p:sp>
        <p:nvSpPr>
          <p:cNvPr id="12293" name="Text Box 3"/>
          <p:cNvSpPr txBox="1">
            <a:spLocks noChangeArrowheads="1"/>
          </p:cNvSpPr>
          <p:nvPr/>
        </p:nvSpPr>
        <p:spPr bwMode="auto">
          <a:xfrm>
            <a:off x="228600" y="381000"/>
            <a:ext cx="8686800" cy="954088"/>
          </a:xfrm>
          <a:prstGeom prst="rect">
            <a:avLst/>
          </a:prstGeom>
          <a:noFill/>
          <a:ln w="9525">
            <a:noFill/>
            <a:miter lim="800000"/>
            <a:headEnd/>
            <a:tailEnd/>
          </a:ln>
        </p:spPr>
        <p:txBody>
          <a:bodyPr>
            <a:spAutoFit/>
          </a:bodyPr>
          <a:lstStyle/>
          <a:p>
            <a:r>
              <a:rPr lang="en-US" sz="2800" b="1"/>
              <a:t>Empirical Applications:</a:t>
            </a:r>
          </a:p>
          <a:p>
            <a:r>
              <a:rPr lang="en-US" sz="2800" b="1"/>
              <a:t>Convergence Equation</a:t>
            </a:r>
          </a:p>
        </p:txBody>
      </p:sp>
      <p:sp>
        <p:nvSpPr>
          <p:cNvPr id="12294" name="Text Box 2"/>
          <p:cNvSpPr txBox="1">
            <a:spLocks noChangeArrowheads="1"/>
          </p:cNvSpPr>
          <p:nvPr/>
        </p:nvSpPr>
        <p:spPr bwMode="auto">
          <a:xfrm>
            <a:off x="381000" y="4953000"/>
            <a:ext cx="8305800" cy="1384995"/>
          </a:xfrm>
          <a:prstGeom prst="rect">
            <a:avLst/>
          </a:prstGeom>
          <a:noFill/>
          <a:ln w="9525">
            <a:noFill/>
            <a:miter lim="800000"/>
            <a:headEnd/>
            <a:tailEnd/>
          </a:ln>
        </p:spPr>
        <p:txBody>
          <a:bodyPr wrap="square">
            <a:spAutoFit/>
          </a:bodyPr>
          <a:lstStyle/>
          <a:p>
            <a:r>
              <a:rPr lang="en-US" sz="2800" b="1" dirty="0"/>
              <a:t>Recall that </a:t>
            </a:r>
            <a:r>
              <a:rPr lang="en-US" sz="2800" b="1" dirty="0">
                <a:solidFill>
                  <a:srgbClr val="FF0000"/>
                </a:solidFill>
              </a:rPr>
              <a:t>g</a:t>
            </a:r>
            <a:r>
              <a:rPr lang="en-US" sz="2800" b="1" dirty="0"/>
              <a:t> is </a:t>
            </a:r>
            <a:r>
              <a:rPr lang="en-US" sz="2800" b="1" dirty="0" smtClean="0"/>
              <a:t>not defined in </a:t>
            </a:r>
            <a:r>
              <a:rPr lang="en-US" sz="2800" b="1" dirty="0"/>
              <a:t>Solow version…</a:t>
            </a:r>
          </a:p>
          <a:p>
            <a:r>
              <a:rPr lang="en-US" sz="2800" b="1" dirty="0">
                <a:cs typeface="Times New Roman" pitchFamily="18" charset="0"/>
              </a:rPr>
              <a:t>Therefore, it is taken constant </a:t>
            </a:r>
            <a:r>
              <a:rPr lang="tr-TR" sz="2800" b="1" dirty="0" smtClean="0">
                <a:cs typeface="Times New Roman" pitchFamily="18" charset="0"/>
              </a:rPr>
              <a:t>in time </a:t>
            </a:r>
            <a:r>
              <a:rPr lang="en-US" sz="2800" b="1" dirty="0" smtClean="0">
                <a:cs typeface="Times New Roman" pitchFamily="18" charset="0"/>
              </a:rPr>
              <a:t>and </a:t>
            </a:r>
            <a:r>
              <a:rPr lang="en-US" sz="2800" b="1" dirty="0">
                <a:cs typeface="Times New Roman" pitchFamily="18" charset="0"/>
              </a:rPr>
              <a:t>identical across countries.</a:t>
            </a:r>
          </a:p>
        </p:txBody>
      </p:sp>
      <p:graphicFrame>
        <p:nvGraphicFramePr>
          <p:cNvPr id="12290" name="Object 3"/>
          <p:cNvGraphicFramePr>
            <a:graphicFrameLocks noChangeAspect="1"/>
          </p:cNvGraphicFramePr>
          <p:nvPr/>
        </p:nvGraphicFramePr>
        <p:xfrm>
          <a:off x="676275" y="2211388"/>
          <a:ext cx="6705600" cy="633412"/>
        </p:xfrm>
        <a:graphic>
          <a:graphicData uri="http://schemas.openxmlformats.org/presentationml/2006/ole">
            <p:oleObj spid="_x0000_s12290" name="Denklem" r:id="rId3" imgW="7746840" imgH="723600" progId="Equation.3">
              <p:embed/>
            </p:oleObj>
          </a:graphicData>
        </a:graphic>
      </p:graphicFrame>
      <p:sp>
        <p:nvSpPr>
          <p:cNvPr id="12295" name="Rectangle 19"/>
          <p:cNvSpPr>
            <a:spLocks noChangeArrowheads="1"/>
          </p:cNvSpPr>
          <p:nvPr/>
        </p:nvSpPr>
        <p:spPr bwMode="auto">
          <a:xfrm>
            <a:off x="381000" y="3306763"/>
            <a:ext cx="6096000" cy="1200150"/>
          </a:xfrm>
          <a:prstGeom prst="rect">
            <a:avLst/>
          </a:prstGeom>
          <a:noFill/>
          <a:ln w="9525">
            <a:noFill/>
            <a:miter lim="800000"/>
            <a:headEnd/>
            <a:tailEnd/>
          </a:ln>
        </p:spPr>
        <p:txBody>
          <a:bodyPr>
            <a:spAutoFit/>
          </a:bodyPr>
          <a:lstStyle/>
          <a:p>
            <a:pPr marL="457200" indent="-457200"/>
            <a:r>
              <a:rPr lang="en-US" b="1" i="1"/>
              <a:t>β</a:t>
            </a:r>
            <a:r>
              <a:rPr lang="en-US" b="1" i="1" baseline="-25000"/>
              <a:t>0	</a:t>
            </a:r>
            <a:r>
              <a:rPr lang="en-US" b="1"/>
              <a:t>: Constant term</a:t>
            </a:r>
            <a:endParaRPr lang="en-US" b="1" i="1"/>
          </a:p>
          <a:p>
            <a:pPr marL="457200" indent="-457200"/>
            <a:r>
              <a:rPr lang="en-US" b="1" i="1"/>
              <a:t>β</a:t>
            </a:r>
            <a:r>
              <a:rPr lang="en-US" b="1" i="1" baseline="-25000"/>
              <a:t>1 	</a:t>
            </a:r>
            <a:r>
              <a:rPr lang="en-US" b="1"/>
              <a:t>: Coefficient of initial level of income</a:t>
            </a:r>
            <a:endParaRPr lang="en-US" b="1" i="1"/>
          </a:p>
          <a:p>
            <a:pPr marL="457200" indent="-457200"/>
            <a:r>
              <a:rPr lang="en-US" b="1" i="1"/>
              <a:t>β</a:t>
            </a:r>
            <a:r>
              <a:rPr lang="en-US" b="1" i="1" baseline="-25000"/>
              <a:t>3 </a:t>
            </a:r>
            <a:r>
              <a:rPr lang="en-US" b="1" i="1" baseline="-25000">
                <a:cs typeface="Times New Roman" pitchFamily="18" charset="0"/>
              </a:rPr>
              <a:t>	</a:t>
            </a:r>
            <a:r>
              <a:rPr lang="en-US" b="1"/>
              <a:t>: Contribution of investment rate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1" name="3 Slayt Numarası Yer Tutucusu"/>
          <p:cNvSpPr>
            <a:spLocks noGrp="1"/>
          </p:cNvSpPr>
          <p:nvPr>
            <p:ph type="sldNum" sz="quarter" idx="12"/>
          </p:nvPr>
        </p:nvSpPr>
        <p:spPr/>
        <p:txBody>
          <a:bodyPr/>
          <a:lstStyle/>
          <a:p>
            <a:pPr>
              <a:defRPr/>
            </a:pPr>
            <a:fld id="{99EC13A2-E241-4759-967C-59526D37D64B}" type="slidenum">
              <a:rPr lang="en-US" smtClean="0"/>
              <a:pPr>
                <a:defRPr/>
              </a:pPr>
              <a:t>23</a:t>
            </a:fld>
            <a:endParaRPr lang="en-US" smtClean="0"/>
          </a:p>
        </p:txBody>
      </p:sp>
      <p:sp>
        <p:nvSpPr>
          <p:cNvPr id="13322" name="Text Box 2"/>
          <p:cNvSpPr txBox="1">
            <a:spLocks noChangeArrowheads="1"/>
          </p:cNvSpPr>
          <p:nvPr/>
        </p:nvSpPr>
        <p:spPr bwMode="auto">
          <a:xfrm>
            <a:off x="228600" y="3733800"/>
            <a:ext cx="3124200" cy="519113"/>
          </a:xfrm>
          <a:prstGeom prst="rect">
            <a:avLst/>
          </a:prstGeom>
          <a:noFill/>
          <a:ln w="9525">
            <a:noFill/>
            <a:miter lim="800000"/>
            <a:headEnd/>
            <a:tailEnd/>
          </a:ln>
        </p:spPr>
        <p:txBody>
          <a:bodyPr>
            <a:spAutoFit/>
          </a:bodyPr>
          <a:lstStyle/>
          <a:p>
            <a:r>
              <a:rPr lang="en-US" sz="2800" b="1"/>
              <a:t>One can show that:</a:t>
            </a:r>
          </a:p>
        </p:txBody>
      </p:sp>
      <p:sp>
        <p:nvSpPr>
          <p:cNvPr id="13323" name="Text Box 2"/>
          <p:cNvSpPr txBox="1">
            <a:spLocks noChangeArrowheads="1"/>
          </p:cNvSpPr>
          <p:nvPr/>
        </p:nvSpPr>
        <p:spPr bwMode="auto">
          <a:xfrm>
            <a:off x="228600" y="1457325"/>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a:t>Suppose that</a:t>
            </a:r>
          </a:p>
        </p:txBody>
      </p:sp>
      <p:sp>
        <p:nvSpPr>
          <p:cNvPr id="13324" name="Text Box 3"/>
          <p:cNvSpPr txBox="1">
            <a:spLocks noChangeArrowheads="1"/>
          </p:cNvSpPr>
          <p:nvPr/>
        </p:nvSpPr>
        <p:spPr bwMode="auto">
          <a:xfrm>
            <a:off x="1143000" y="228600"/>
            <a:ext cx="6721475" cy="954088"/>
          </a:xfrm>
          <a:prstGeom prst="rect">
            <a:avLst/>
          </a:prstGeom>
          <a:noFill/>
          <a:ln w="9525">
            <a:noFill/>
            <a:miter lim="800000"/>
            <a:headEnd/>
            <a:tailEnd/>
          </a:ln>
        </p:spPr>
        <p:txBody>
          <a:bodyPr>
            <a:spAutoFit/>
          </a:bodyPr>
          <a:lstStyle/>
          <a:p>
            <a:pPr algn="ctr"/>
            <a:r>
              <a:rPr lang="en-US" sz="2800" b="1">
                <a:cs typeface="Times New Roman" pitchFamily="18" charset="0"/>
              </a:rPr>
              <a:t>Extensions-</a:t>
            </a:r>
            <a:r>
              <a:rPr lang="en-US" sz="2800" b="1">
                <a:solidFill>
                  <a:srgbClr val="FF0000"/>
                </a:solidFill>
                <a:cs typeface="Times New Roman" pitchFamily="18" charset="0"/>
              </a:rPr>
              <a:t>1</a:t>
            </a:r>
          </a:p>
          <a:p>
            <a:pPr algn="ctr"/>
            <a:r>
              <a:rPr lang="en-US" sz="2800" b="1">
                <a:cs typeface="Times New Roman" pitchFamily="18" charset="0"/>
              </a:rPr>
              <a:t>Generalized Knowledge/ R&amp;D Sector</a:t>
            </a:r>
          </a:p>
        </p:txBody>
      </p:sp>
      <p:graphicFrame>
        <p:nvGraphicFramePr>
          <p:cNvPr id="13314" name="Object 11"/>
          <p:cNvGraphicFramePr>
            <a:graphicFrameLocks noChangeAspect="1"/>
          </p:cNvGraphicFramePr>
          <p:nvPr/>
        </p:nvGraphicFramePr>
        <p:xfrm>
          <a:off x="2743200" y="1490663"/>
          <a:ext cx="2405063" cy="490537"/>
        </p:xfrm>
        <a:graphic>
          <a:graphicData uri="http://schemas.openxmlformats.org/presentationml/2006/ole">
            <p:oleObj spid="_x0000_s13314" name="Denklem" r:id="rId4" imgW="2031840" imgH="419040" progId="Equation.3">
              <p:embed/>
            </p:oleObj>
          </a:graphicData>
        </a:graphic>
      </p:graphicFrame>
      <p:sp>
        <p:nvSpPr>
          <p:cNvPr id="13325" name="Text Box 2"/>
          <p:cNvSpPr txBox="1">
            <a:spLocks noChangeArrowheads="1"/>
          </p:cNvSpPr>
          <p:nvPr/>
        </p:nvSpPr>
        <p:spPr bwMode="auto">
          <a:xfrm>
            <a:off x="609600" y="2351088"/>
            <a:ext cx="2590800" cy="1292225"/>
          </a:xfrm>
          <a:prstGeom prst="rect">
            <a:avLst/>
          </a:prstGeom>
          <a:noFill/>
          <a:ln w="9525">
            <a:noFill/>
            <a:miter lim="800000"/>
            <a:headEnd/>
            <a:tailEnd/>
          </a:ln>
        </p:spPr>
        <p:txBody>
          <a:bodyPr>
            <a:spAutoFit/>
          </a:bodyPr>
          <a:lstStyle/>
          <a:p>
            <a:r>
              <a:rPr lang="en-US" sz="2600" b="1"/>
              <a:t>: Duplications/ production elasticity of H</a:t>
            </a:r>
            <a:r>
              <a:rPr lang="en-US" sz="1200" b="1"/>
              <a:t>R&amp;D</a:t>
            </a:r>
          </a:p>
        </p:txBody>
      </p:sp>
      <p:graphicFrame>
        <p:nvGraphicFramePr>
          <p:cNvPr id="13315" name="Object 6"/>
          <p:cNvGraphicFramePr>
            <a:graphicFrameLocks noChangeAspect="1"/>
          </p:cNvGraphicFramePr>
          <p:nvPr/>
        </p:nvGraphicFramePr>
        <p:xfrm>
          <a:off x="304800" y="2465388"/>
          <a:ext cx="427038" cy="354012"/>
        </p:xfrm>
        <a:graphic>
          <a:graphicData uri="http://schemas.openxmlformats.org/presentationml/2006/ole">
            <p:oleObj spid="_x0000_s13315" name="Equation" r:id="rId5" imgW="253800" imgH="330120" progId="Equation.3">
              <p:embed/>
            </p:oleObj>
          </a:graphicData>
        </a:graphic>
      </p:graphicFrame>
      <p:graphicFrame>
        <p:nvGraphicFramePr>
          <p:cNvPr id="13316" name="Object 7"/>
          <p:cNvGraphicFramePr>
            <a:graphicFrameLocks noChangeAspect="1"/>
          </p:cNvGraphicFramePr>
          <p:nvPr/>
        </p:nvGraphicFramePr>
        <p:xfrm>
          <a:off x="3429000" y="2438400"/>
          <a:ext cx="390525" cy="404813"/>
        </p:xfrm>
        <a:graphic>
          <a:graphicData uri="http://schemas.openxmlformats.org/presentationml/2006/ole">
            <p:oleObj spid="_x0000_s13316" name="Equation" r:id="rId6" imgW="203040" imgH="330120" progId="Equation.3">
              <p:embed/>
            </p:oleObj>
          </a:graphicData>
        </a:graphic>
      </p:graphicFrame>
      <p:sp>
        <p:nvSpPr>
          <p:cNvPr id="13326" name="Text Box 2"/>
          <p:cNvSpPr txBox="1">
            <a:spLocks noChangeArrowheads="1"/>
          </p:cNvSpPr>
          <p:nvPr/>
        </p:nvSpPr>
        <p:spPr bwMode="auto">
          <a:xfrm>
            <a:off x="3733800" y="2370138"/>
            <a:ext cx="5257800" cy="892175"/>
          </a:xfrm>
          <a:prstGeom prst="rect">
            <a:avLst/>
          </a:prstGeom>
          <a:noFill/>
          <a:ln w="9525">
            <a:noFill/>
            <a:miter lim="800000"/>
            <a:headEnd/>
            <a:tailEnd/>
          </a:ln>
        </p:spPr>
        <p:txBody>
          <a:bodyPr>
            <a:spAutoFit/>
          </a:bodyPr>
          <a:lstStyle/>
          <a:p>
            <a:r>
              <a:rPr lang="en-US" b="1"/>
              <a:t>: </a:t>
            </a:r>
            <a:r>
              <a:rPr lang="en-US" sz="2600" b="1"/>
              <a:t>Degree of positive externality on current R&amp;D</a:t>
            </a:r>
          </a:p>
        </p:txBody>
      </p:sp>
      <p:graphicFrame>
        <p:nvGraphicFramePr>
          <p:cNvPr id="13317" name="Object 15"/>
          <p:cNvGraphicFramePr>
            <a:graphicFrameLocks noChangeAspect="1"/>
          </p:cNvGraphicFramePr>
          <p:nvPr/>
        </p:nvGraphicFramePr>
        <p:xfrm>
          <a:off x="5867400" y="1639888"/>
          <a:ext cx="2200275" cy="341312"/>
        </p:xfrm>
        <a:graphic>
          <a:graphicData uri="http://schemas.openxmlformats.org/presentationml/2006/ole">
            <p:oleObj spid="_x0000_s13317" name="Denklem" r:id="rId7" imgW="1358640" imgH="330120" progId="Equation.3">
              <p:embed/>
            </p:oleObj>
          </a:graphicData>
        </a:graphic>
      </p:graphicFrame>
      <p:graphicFrame>
        <p:nvGraphicFramePr>
          <p:cNvPr id="13318" name="Object 16"/>
          <p:cNvGraphicFramePr>
            <a:graphicFrameLocks noChangeAspect="1"/>
          </p:cNvGraphicFramePr>
          <p:nvPr/>
        </p:nvGraphicFramePr>
        <p:xfrm>
          <a:off x="3810000" y="3657599"/>
          <a:ext cx="1371600" cy="854665"/>
        </p:xfrm>
        <a:graphic>
          <a:graphicData uri="http://schemas.openxmlformats.org/presentationml/2006/ole">
            <p:oleObj spid="_x0000_s13318" name="Denklem" r:id="rId8" imgW="1257120" imgH="787320" progId="Equation.3">
              <p:embed/>
            </p:oleObj>
          </a:graphicData>
        </a:graphic>
      </p:graphicFrame>
      <p:graphicFrame>
        <p:nvGraphicFramePr>
          <p:cNvPr id="13319" name="Object 18"/>
          <p:cNvGraphicFramePr>
            <a:graphicFrameLocks noChangeAspect="1"/>
          </p:cNvGraphicFramePr>
          <p:nvPr/>
        </p:nvGraphicFramePr>
        <p:xfrm>
          <a:off x="130920" y="4648200"/>
          <a:ext cx="3852118" cy="1828800"/>
        </p:xfrm>
        <a:graphic>
          <a:graphicData uri="http://schemas.openxmlformats.org/presentationml/2006/ole">
            <p:oleObj spid="_x0000_s13319" name="Denklem" r:id="rId9" imgW="3682800" imgH="1752480" progId="Equation.3">
              <p:embed/>
            </p:oleObj>
          </a:graphicData>
        </a:graphic>
      </p:graphicFrame>
      <p:graphicFrame>
        <p:nvGraphicFramePr>
          <p:cNvPr id="13320" name="Object 20"/>
          <p:cNvGraphicFramePr>
            <a:graphicFrameLocks noChangeAspect="1"/>
          </p:cNvGraphicFramePr>
          <p:nvPr/>
        </p:nvGraphicFramePr>
        <p:xfrm>
          <a:off x="4343400" y="4724399"/>
          <a:ext cx="3962400" cy="1862667"/>
        </p:xfrm>
        <a:graphic>
          <a:graphicData uri="http://schemas.openxmlformats.org/presentationml/2006/ole">
            <p:oleObj spid="_x0000_s13320" name="Denklem" r:id="rId10" imgW="3708360" imgH="175248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3 Slayt Numarası Yer Tutucusu"/>
          <p:cNvSpPr>
            <a:spLocks noGrp="1"/>
          </p:cNvSpPr>
          <p:nvPr>
            <p:ph type="sldNum" sz="quarter" idx="12"/>
          </p:nvPr>
        </p:nvSpPr>
        <p:spPr/>
        <p:txBody>
          <a:bodyPr/>
          <a:lstStyle/>
          <a:p>
            <a:pPr>
              <a:defRPr/>
            </a:pPr>
            <a:fld id="{D2438312-F048-4DEE-A0A3-4DE3973B2019}" type="slidenum">
              <a:rPr lang="en-US" smtClean="0"/>
              <a:pPr>
                <a:defRPr/>
              </a:pPr>
              <a:t>24</a:t>
            </a:fld>
            <a:endParaRPr lang="en-US" smtClean="0"/>
          </a:p>
        </p:txBody>
      </p:sp>
      <p:sp>
        <p:nvSpPr>
          <p:cNvPr id="14344" name="Text Box 2"/>
          <p:cNvSpPr txBox="1">
            <a:spLocks noChangeArrowheads="1"/>
          </p:cNvSpPr>
          <p:nvPr/>
        </p:nvSpPr>
        <p:spPr bwMode="auto">
          <a:xfrm>
            <a:off x="533400" y="1447800"/>
            <a:ext cx="7559675" cy="519113"/>
          </a:xfrm>
          <a:prstGeom prst="rect">
            <a:avLst/>
          </a:prstGeom>
          <a:noFill/>
          <a:ln w="9525">
            <a:noFill/>
            <a:miter lim="800000"/>
            <a:headEnd/>
            <a:tailEnd/>
          </a:ln>
        </p:spPr>
        <p:txBody>
          <a:bodyPr>
            <a:spAutoFit/>
          </a:bodyPr>
          <a:lstStyle/>
          <a:p>
            <a:r>
              <a:rPr lang="en-US" sz="2800" b="1"/>
              <a:t>Determinants of long-run growth:</a:t>
            </a:r>
          </a:p>
        </p:txBody>
      </p:sp>
      <p:sp>
        <p:nvSpPr>
          <p:cNvPr id="14345" name="Text Box 3"/>
          <p:cNvSpPr txBox="1">
            <a:spLocks noChangeArrowheads="1"/>
          </p:cNvSpPr>
          <p:nvPr/>
        </p:nvSpPr>
        <p:spPr bwMode="auto">
          <a:xfrm>
            <a:off x="1143000" y="228600"/>
            <a:ext cx="6721475" cy="954088"/>
          </a:xfrm>
          <a:prstGeom prst="rect">
            <a:avLst/>
          </a:prstGeom>
          <a:noFill/>
          <a:ln w="9525">
            <a:noFill/>
            <a:miter lim="800000"/>
            <a:headEnd/>
            <a:tailEnd/>
          </a:ln>
        </p:spPr>
        <p:txBody>
          <a:bodyPr>
            <a:spAutoFit/>
          </a:bodyPr>
          <a:lstStyle/>
          <a:p>
            <a:pPr algn="ctr"/>
            <a:r>
              <a:rPr lang="en-US" sz="2800" b="1">
                <a:cs typeface="Times New Roman" pitchFamily="18" charset="0"/>
              </a:rPr>
              <a:t>Extensions-</a:t>
            </a:r>
            <a:r>
              <a:rPr lang="en-US" sz="2800" b="1">
                <a:solidFill>
                  <a:srgbClr val="FF0000"/>
                </a:solidFill>
                <a:cs typeface="Times New Roman" pitchFamily="18" charset="0"/>
              </a:rPr>
              <a:t>1</a:t>
            </a:r>
          </a:p>
          <a:p>
            <a:pPr algn="ctr"/>
            <a:r>
              <a:rPr lang="en-US" sz="2800" b="1">
                <a:cs typeface="Times New Roman" pitchFamily="18" charset="0"/>
              </a:rPr>
              <a:t>Generalized Knowledge/ R&amp;D Sector</a:t>
            </a:r>
          </a:p>
        </p:txBody>
      </p:sp>
      <p:graphicFrame>
        <p:nvGraphicFramePr>
          <p:cNvPr id="14338" name="Object 9"/>
          <p:cNvGraphicFramePr>
            <a:graphicFrameLocks noChangeAspect="1"/>
          </p:cNvGraphicFramePr>
          <p:nvPr/>
        </p:nvGraphicFramePr>
        <p:xfrm>
          <a:off x="1098550" y="2209800"/>
          <a:ext cx="6800850" cy="1747838"/>
        </p:xfrm>
        <a:graphic>
          <a:graphicData uri="http://schemas.openxmlformats.org/presentationml/2006/ole">
            <p:oleObj spid="_x0000_s14338" name="Denklem" r:id="rId4" imgW="6794280" imgH="1752480" progId="Equation.3">
              <p:embed/>
            </p:oleObj>
          </a:graphicData>
        </a:graphic>
      </p:graphicFrame>
      <p:graphicFrame>
        <p:nvGraphicFramePr>
          <p:cNvPr id="14339" name="Object 10"/>
          <p:cNvGraphicFramePr>
            <a:graphicFrameLocks noChangeAspect="1"/>
          </p:cNvGraphicFramePr>
          <p:nvPr/>
        </p:nvGraphicFramePr>
        <p:xfrm>
          <a:off x="381000" y="4089400"/>
          <a:ext cx="7962900" cy="787400"/>
        </p:xfrm>
        <a:graphic>
          <a:graphicData uri="http://schemas.openxmlformats.org/presentationml/2006/ole">
            <p:oleObj spid="_x0000_s14339" name="Denklem" r:id="rId5" imgW="7962840" imgH="787320" progId="Equation.3">
              <p:embed/>
            </p:oleObj>
          </a:graphicData>
        </a:graphic>
      </p:graphicFrame>
      <p:graphicFrame>
        <p:nvGraphicFramePr>
          <p:cNvPr id="14340" name="Object 11"/>
          <p:cNvGraphicFramePr>
            <a:graphicFrameLocks noChangeAspect="1"/>
          </p:cNvGraphicFramePr>
          <p:nvPr/>
        </p:nvGraphicFramePr>
        <p:xfrm>
          <a:off x="5715000" y="4997450"/>
          <a:ext cx="2914650" cy="717550"/>
        </p:xfrm>
        <a:graphic>
          <a:graphicData uri="http://schemas.openxmlformats.org/presentationml/2006/ole">
            <p:oleObj spid="_x0000_s14340" name="Denklem" r:id="rId6" imgW="2920680" imgH="723600" progId="Equation.3">
              <p:embed/>
            </p:oleObj>
          </a:graphicData>
        </a:graphic>
      </p:graphicFrame>
      <p:graphicFrame>
        <p:nvGraphicFramePr>
          <p:cNvPr id="14341" name="Object 12"/>
          <p:cNvGraphicFramePr>
            <a:graphicFrameLocks noChangeAspect="1"/>
          </p:cNvGraphicFramePr>
          <p:nvPr/>
        </p:nvGraphicFramePr>
        <p:xfrm>
          <a:off x="1600200" y="5562600"/>
          <a:ext cx="1073150" cy="787400"/>
        </p:xfrm>
        <a:graphic>
          <a:graphicData uri="http://schemas.openxmlformats.org/presentationml/2006/ole">
            <p:oleObj spid="_x0000_s14341" name="Denklem" r:id="rId7" imgW="1079280" imgH="787320" progId="Equation.3">
              <p:embed/>
            </p:oleObj>
          </a:graphicData>
        </a:graphic>
      </p:graphicFrame>
      <p:sp>
        <p:nvSpPr>
          <p:cNvPr id="14346" name="Text Box 2"/>
          <p:cNvSpPr txBox="1">
            <a:spLocks noChangeArrowheads="1"/>
          </p:cNvSpPr>
          <p:nvPr/>
        </p:nvSpPr>
        <p:spPr bwMode="auto">
          <a:xfrm>
            <a:off x="304800" y="5638800"/>
            <a:ext cx="1600200" cy="519113"/>
          </a:xfrm>
          <a:prstGeom prst="rect">
            <a:avLst/>
          </a:prstGeom>
          <a:noFill/>
          <a:ln w="9525">
            <a:noFill/>
            <a:miter lim="800000"/>
            <a:headEnd/>
            <a:tailEnd/>
          </a:ln>
        </p:spPr>
        <p:txBody>
          <a:bodyPr>
            <a:spAutoFit/>
          </a:bodyPr>
          <a:lstStyle/>
          <a:p>
            <a:r>
              <a:rPr lang="en-US" sz="2800" b="1"/>
              <a:t>where</a:t>
            </a:r>
          </a:p>
        </p:txBody>
      </p:sp>
      <p:sp>
        <p:nvSpPr>
          <p:cNvPr id="14347" name="Text Box 2"/>
          <p:cNvSpPr txBox="1">
            <a:spLocks noChangeArrowheads="1"/>
          </p:cNvSpPr>
          <p:nvPr/>
        </p:nvSpPr>
        <p:spPr bwMode="auto">
          <a:xfrm>
            <a:off x="2971800" y="5638800"/>
            <a:ext cx="1600200" cy="519113"/>
          </a:xfrm>
          <a:prstGeom prst="rect">
            <a:avLst/>
          </a:prstGeom>
          <a:noFill/>
          <a:ln w="9525">
            <a:noFill/>
            <a:miter lim="800000"/>
            <a:headEnd/>
            <a:tailEnd/>
          </a:ln>
        </p:spPr>
        <p:txBody>
          <a:bodyPr>
            <a:spAutoFit/>
          </a:bodyPr>
          <a:lstStyle/>
          <a:p>
            <a:r>
              <a:rPr lang="en-US" sz="2800" b="1"/>
              <a:t>and</a:t>
            </a:r>
          </a:p>
        </p:txBody>
      </p:sp>
      <p:graphicFrame>
        <p:nvGraphicFramePr>
          <p:cNvPr id="14342" name="Object 13"/>
          <p:cNvGraphicFramePr>
            <a:graphicFrameLocks noChangeAspect="1"/>
          </p:cNvGraphicFramePr>
          <p:nvPr/>
        </p:nvGraphicFramePr>
        <p:xfrm>
          <a:off x="3886200" y="5867400"/>
          <a:ext cx="1066800" cy="338138"/>
        </p:xfrm>
        <a:graphic>
          <a:graphicData uri="http://schemas.openxmlformats.org/presentationml/2006/ole">
            <p:oleObj spid="_x0000_s14342" name="Denklem" r:id="rId8" imgW="1066680" imgH="342720"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3 Slayt Numarası Yer Tutucusu"/>
          <p:cNvSpPr>
            <a:spLocks noGrp="1"/>
          </p:cNvSpPr>
          <p:nvPr>
            <p:ph type="sldNum" sz="quarter" idx="12"/>
          </p:nvPr>
        </p:nvSpPr>
        <p:spPr/>
        <p:txBody>
          <a:bodyPr/>
          <a:lstStyle/>
          <a:p>
            <a:pPr>
              <a:defRPr/>
            </a:pPr>
            <a:fld id="{4BEA3879-6946-404A-81EF-655D2DB5AD98}" type="slidenum">
              <a:rPr lang="en-US" smtClean="0"/>
              <a:pPr>
                <a:defRPr/>
              </a:pPr>
              <a:t>25</a:t>
            </a:fld>
            <a:endParaRPr lang="en-US" smtClean="0"/>
          </a:p>
        </p:txBody>
      </p:sp>
      <p:sp>
        <p:nvSpPr>
          <p:cNvPr id="15368" name="Text Box 2"/>
          <p:cNvSpPr txBox="1">
            <a:spLocks noChangeArrowheads="1"/>
          </p:cNvSpPr>
          <p:nvPr/>
        </p:nvSpPr>
        <p:spPr bwMode="auto">
          <a:xfrm>
            <a:off x="533400" y="1447800"/>
            <a:ext cx="7559675" cy="519113"/>
          </a:xfrm>
          <a:prstGeom prst="rect">
            <a:avLst/>
          </a:prstGeom>
          <a:noFill/>
          <a:ln w="9525">
            <a:noFill/>
            <a:miter lim="800000"/>
            <a:headEnd/>
            <a:tailEnd/>
          </a:ln>
        </p:spPr>
        <p:txBody>
          <a:bodyPr>
            <a:spAutoFit/>
          </a:bodyPr>
          <a:lstStyle/>
          <a:p>
            <a:r>
              <a:rPr lang="en-US" sz="2800" b="1"/>
              <a:t>Convergence:</a:t>
            </a:r>
          </a:p>
        </p:txBody>
      </p:sp>
      <p:sp>
        <p:nvSpPr>
          <p:cNvPr id="15369" name="Text Box 3"/>
          <p:cNvSpPr txBox="1">
            <a:spLocks noChangeArrowheads="1"/>
          </p:cNvSpPr>
          <p:nvPr/>
        </p:nvSpPr>
        <p:spPr bwMode="auto">
          <a:xfrm>
            <a:off x="1143000" y="228600"/>
            <a:ext cx="6721475" cy="954088"/>
          </a:xfrm>
          <a:prstGeom prst="rect">
            <a:avLst/>
          </a:prstGeom>
          <a:noFill/>
          <a:ln w="9525">
            <a:noFill/>
            <a:miter lim="800000"/>
            <a:headEnd/>
            <a:tailEnd/>
          </a:ln>
        </p:spPr>
        <p:txBody>
          <a:bodyPr>
            <a:spAutoFit/>
          </a:bodyPr>
          <a:lstStyle/>
          <a:p>
            <a:pPr algn="ctr"/>
            <a:r>
              <a:rPr lang="en-US" sz="2800" b="1">
                <a:cs typeface="Times New Roman" pitchFamily="18" charset="0"/>
              </a:rPr>
              <a:t>Extensions-</a:t>
            </a:r>
            <a:r>
              <a:rPr lang="en-US" sz="2800" b="1">
                <a:solidFill>
                  <a:srgbClr val="FF0000"/>
                </a:solidFill>
                <a:cs typeface="Times New Roman" pitchFamily="18" charset="0"/>
              </a:rPr>
              <a:t>1</a:t>
            </a:r>
          </a:p>
          <a:p>
            <a:pPr algn="ctr"/>
            <a:r>
              <a:rPr lang="en-US" sz="2800" b="1">
                <a:cs typeface="Times New Roman" pitchFamily="18" charset="0"/>
              </a:rPr>
              <a:t>Generalized Knowledge/ R&amp;D Sector</a:t>
            </a:r>
          </a:p>
        </p:txBody>
      </p:sp>
      <p:sp>
        <p:nvSpPr>
          <p:cNvPr id="15370" name="Text Box 2"/>
          <p:cNvSpPr txBox="1">
            <a:spLocks noChangeArrowheads="1"/>
          </p:cNvSpPr>
          <p:nvPr/>
        </p:nvSpPr>
        <p:spPr bwMode="auto">
          <a:xfrm>
            <a:off x="76200" y="2133600"/>
            <a:ext cx="1447800" cy="519113"/>
          </a:xfrm>
          <a:prstGeom prst="rect">
            <a:avLst/>
          </a:prstGeom>
          <a:noFill/>
          <a:ln w="9525">
            <a:noFill/>
            <a:miter lim="800000"/>
            <a:headEnd/>
            <a:tailEnd/>
          </a:ln>
        </p:spPr>
        <p:txBody>
          <a:bodyPr>
            <a:spAutoFit/>
          </a:bodyPr>
          <a:lstStyle/>
          <a:p>
            <a:r>
              <a:rPr lang="en-US" sz="2800" b="1"/>
              <a:t>Under</a:t>
            </a:r>
          </a:p>
        </p:txBody>
      </p:sp>
      <p:sp>
        <p:nvSpPr>
          <p:cNvPr id="15371" name="Text Box 2"/>
          <p:cNvSpPr txBox="1">
            <a:spLocks noChangeArrowheads="1"/>
          </p:cNvSpPr>
          <p:nvPr/>
        </p:nvSpPr>
        <p:spPr bwMode="auto">
          <a:xfrm>
            <a:off x="304800" y="4800600"/>
            <a:ext cx="8153400" cy="523875"/>
          </a:xfrm>
          <a:prstGeom prst="rect">
            <a:avLst/>
          </a:prstGeom>
          <a:noFill/>
          <a:ln w="9525">
            <a:noFill/>
            <a:miter lim="800000"/>
            <a:headEnd/>
            <a:tailEnd/>
          </a:ln>
        </p:spPr>
        <p:txBody>
          <a:bodyPr>
            <a:spAutoFit/>
          </a:bodyPr>
          <a:lstStyle/>
          <a:p>
            <a:r>
              <a:rPr lang="en-US" sz="2800" b="1"/>
              <a:t>Together with capital accumulation equation</a:t>
            </a:r>
          </a:p>
        </p:txBody>
      </p:sp>
      <p:graphicFrame>
        <p:nvGraphicFramePr>
          <p:cNvPr id="15362" name="Object 7"/>
          <p:cNvGraphicFramePr>
            <a:graphicFrameLocks noChangeAspect="1"/>
          </p:cNvGraphicFramePr>
          <p:nvPr/>
        </p:nvGraphicFramePr>
        <p:xfrm>
          <a:off x="1255713" y="2189163"/>
          <a:ext cx="2112962" cy="477837"/>
        </p:xfrm>
        <a:graphic>
          <a:graphicData uri="http://schemas.openxmlformats.org/presentationml/2006/ole">
            <p:oleObj spid="_x0000_s15362" name="Denklem" r:id="rId4" imgW="1447560" imgH="330120" progId="Equation.3">
              <p:embed/>
            </p:oleObj>
          </a:graphicData>
        </a:graphic>
      </p:graphicFrame>
      <p:sp>
        <p:nvSpPr>
          <p:cNvPr id="15372" name="Text Box 2"/>
          <p:cNvSpPr txBox="1">
            <a:spLocks noChangeArrowheads="1"/>
          </p:cNvSpPr>
          <p:nvPr/>
        </p:nvSpPr>
        <p:spPr bwMode="auto">
          <a:xfrm>
            <a:off x="228600" y="2895600"/>
            <a:ext cx="8610600" cy="954088"/>
          </a:xfrm>
          <a:prstGeom prst="rect">
            <a:avLst/>
          </a:prstGeom>
          <a:noFill/>
          <a:ln w="9525">
            <a:noFill/>
            <a:miter lim="800000"/>
            <a:headEnd/>
            <a:tailEnd/>
          </a:ln>
        </p:spPr>
        <p:txBody>
          <a:bodyPr>
            <a:spAutoFit/>
          </a:bodyPr>
          <a:lstStyle/>
          <a:p>
            <a:r>
              <a:rPr lang="en-US" sz="2800" b="1"/>
              <a:t>Knowledge accumulation in terms of per human capital becomes</a:t>
            </a:r>
          </a:p>
        </p:txBody>
      </p:sp>
      <p:graphicFrame>
        <p:nvGraphicFramePr>
          <p:cNvPr id="15363" name="Object 8"/>
          <p:cNvGraphicFramePr>
            <a:graphicFrameLocks noChangeAspect="1"/>
          </p:cNvGraphicFramePr>
          <p:nvPr/>
        </p:nvGraphicFramePr>
        <p:xfrm>
          <a:off x="2438400" y="3962400"/>
          <a:ext cx="4652963" cy="685800"/>
        </p:xfrm>
        <a:graphic>
          <a:graphicData uri="http://schemas.openxmlformats.org/presentationml/2006/ole">
            <p:oleObj spid="_x0000_s15363" name="Denklem" r:id="rId5" imgW="2793960" imgH="419040" progId="Equation.3">
              <p:embed/>
            </p:oleObj>
          </a:graphicData>
        </a:graphic>
      </p:graphicFrame>
      <p:graphicFrame>
        <p:nvGraphicFramePr>
          <p:cNvPr id="15364" name="Object 9"/>
          <p:cNvGraphicFramePr>
            <a:graphicFrameLocks noChangeAspect="1"/>
          </p:cNvGraphicFramePr>
          <p:nvPr/>
        </p:nvGraphicFramePr>
        <p:xfrm>
          <a:off x="7086600" y="2136300"/>
          <a:ext cx="1600200" cy="510064"/>
        </p:xfrm>
        <a:graphic>
          <a:graphicData uri="http://schemas.openxmlformats.org/presentationml/2006/ole">
            <p:oleObj spid="_x0000_s15364" name="Denklem" r:id="rId6" imgW="1371600" imgH="431640" progId="Equation.3">
              <p:embed/>
            </p:oleObj>
          </a:graphicData>
        </a:graphic>
      </p:graphicFrame>
      <p:graphicFrame>
        <p:nvGraphicFramePr>
          <p:cNvPr id="15365" name="Object 10"/>
          <p:cNvGraphicFramePr>
            <a:graphicFrameLocks noChangeAspect="1"/>
          </p:cNvGraphicFramePr>
          <p:nvPr/>
        </p:nvGraphicFramePr>
        <p:xfrm>
          <a:off x="3546475" y="2133600"/>
          <a:ext cx="2473325" cy="609600"/>
        </p:xfrm>
        <a:graphic>
          <a:graphicData uri="http://schemas.openxmlformats.org/presentationml/2006/ole">
            <p:oleObj spid="_x0000_s15365" name="Denklem" r:id="rId7" imgW="2234880" imgH="419040" progId="Equation.3">
              <p:embed/>
            </p:oleObj>
          </a:graphicData>
        </a:graphic>
      </p:graphicFrame>
      <p:sp>
        <p:nvSpPr>
          <p:cNvPr id="15373" name="Text Box 2"/>
          <p:cNvSpPr txBox="1">
            <a:spLocks noChangeArrowheads="1"/>
          </p:cNvSpPr>
          <p:nvPr/>
        </p:nvSpPr>
        <p:spPr bwMode="auto">
          <a:xfrm>
            <a:off x="6172200" y="2133600"/>
            <a:ext cx="914400" cy="519113"/>
          </a:xfrm>
          <a:prstGeom prst="rect">
            <a:avLst/>
          </a:prstGeom>
          <a:noFill/>
          <a:ln w="9525">
            <a:noFill/>
            <a:miter lim="800000"/>
            <a:headEnd/>
            <a:tailEnd/>
          </a:ln>
        </p:spPr>
        <p:txBody>
          <a:bodyPr>
            <a:spAutoFit/>
          </a:bodyPr>
          <a:lstStyle/>
          <a:p>
            <a:r>
              <a:rPr lang="en-US" sz="2800" b="1"/>
              <a:t>and</a:t>
            </a:r>
          </a:p>
        </p:txBody>
      </p:sp>
      <p:graphicFrame>
        <p:nvGraphicFramePr>
          <p:cNvPr id="15366" name="Object 11"/>
          <p:cNvGraphicFramePr>
            <a:graphicFrameLocks noChangeAspect="1"/>
          </p:cNvGraphicFramePr>
          <p:nvPr/>
        </p:nvGraphicFramePr>
        <p:xfrm>
          <a:off x="2286000" y="5486400"/>
          <a:ext cx="4343400" cy="487363"/>
        </p:xfrm>
        <a:graphic>
          <a:graphicData uri="http://schemas.openxmlformats.org/presentationml/2006/ole">
            <p:oleObj spid="_x0000_s15366" name="Denklem" r:id="rId8" imgW="4038480" imgH="457200" progId="Equation.3">
              <p:embed/>
            </p:oleObj>
          </a:graphicData>
        </a:graphic>
      </p:graphicFrame>
      <p:sp>
        <p:nvSpPr>
          <p:cNvPr id="15374" name="Text Box 2"/>
          <p:cNvSpPr txBox="1">
            <a:spLocks noChangeArrowheads="1"/>
          </p:cNvSpPr>
          <p:nvPr/>
        </p:nvSpPr>
        <p:spPr bwMode="auto">
          <a:xfrm>
            <a:off x="76200" y="6105525"/>
            <a:ext cx="8153400" cy="523875"/>
          </a:xfrm>
          <a:prstGeom prst="rect">
            <a:avLst/>
          </a:prstGeom>
          <a:noFill/>
          <a:ln w="9525">
            <a:noFill/>
            <a:miter lim="800000"/>
            <a:headEnd/>
            <a:tailEnd/>
          </a:ln>
        </p:spPr>
        <p:txBody>
          <a:bodyPr>
            <a:spAutoFit/>
          </a:bodyPr>
          <a:lstStyle/>
          <a:p>
            <a:r>
              <a:rPr lang="en-US" sz="2800" b="1" dirty="0"/>
              <a:t>We have a two-equation differential equation system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3 Slayt Numarası Yer Tutucusu"/>
          <p:cNvSpPr>
            <a:spLocks noGrp="1"/>
          </p:cNvSpPr>
          <p:nvPr>
            <p:ph type="sldNum" sz="quarter" idx="12"/>
          </p:nvPr>
        </p:nvSpPr>
        <p:spPr/>
        <p:txBody>
          <a:bodyPr/>
          <a:lstStyle/>
          <a:p>
            <a:pPr>
              <a:defRPr/>
            </a:pPr>
            <a:fld id="{98F3CE89-30C2-4EDB-A73D-C4CB7A8599E3}" type="slidenum">
              <a:rPr lang="en-US" smtClean="0"/>
              <a:pPr>
                <a:defRPr/>
              </a:pPr>
              <a:t>26</a:t>
            </a:fld>
            <a:endParaRPr lang="en-US" smtClean="0"/>
          </a:p>
        </p:txBody>
      </p:sp>
      <p:sp>
        <p:nvSpPr>
          <p:cNvPr id="16390" name="Text Box 2"/>
          <p:cNvSpPr txBox="1">
            <a:spLocks noChangeArrowheads="1"/>
          </p:cNvSpPr>
          <p:nvPr/>
        </p:nvSpPr>
        <p:spPr bwMode="auto">
          <a:xfrm>
            <a:off x="533400" y="1447800"/>
            <a:ext cx="7559675" cy="519113"/>
          </a:xfrm>
          <a:prstGeom prst="rect">
            <a:avLst/>
          </a:prstGeom>
          <a:noFill/>
          <a:ln w="9525">
            <a:noFill/>
            <a:miter lim="800000"/>
            <a:headEnd/>
            <a:tailEnd/>
          </a:ln>
        </p:spPr>
        <p:txBody>
          <a:bodyPr>
            <a:spAutoFit/>
          </a:bodyPr>
          <a:lstStyle/>
          <a:p>
            <a:r>
              <a:rPr lang="en-US" sz="2800" b="1"/>
              <a:t>Convergence:</a:t>
            </a:r>
          </a:p>
        </p:txBody>
      </p:sp>
      <p:sp>
        <p:nvSpPr>
          <p:cNvPr id="16391" name="Text Box 3"/>
          <p:cNvSpPr txBox="1">
            <a:spLocks noChangeArrowheads="1"/>
          </p:cNvSpPr>
          <p:nvPr/>
        </p:nvSpPr>
        <p:spPr bwMode="auto">
          <a:xfrm>
            <a:off x="1143000" y="228600"/>
            <a:ext cx="6721475" cy="954088"/>
          </a:xfrm>
          <a:prstGeom prst="rect">
            <a:avLst/>
          </a:prstGeom>
          <a:noFill/>
          <a:ln w="9525">
            <a:noFill/>
            <a:miter lim="800000"/>
            <a:headEnd/>
            <a:tailEnd/>
          </a:ln>
        </p:spPr>
        <p:txBody>
          <a:bodyPr>
            <a:spAutoFit/>
          </a:bodyPr>
          <a:lstStyle/>
          <a:p>
            <a:pPr algn="ctr"/>
            <a:r>
              <a:rPr lang="en-US" sz="2800" b="1">
                <a:cs typeface="Times New Roman" pitchFamily="18" charset="0"/>
              </a:rPr>
              <a:t>Extensions-</a:t>
            </a:r>
            <a:r>
              <a:rPr lang="en-US" sz="2800" b="1">
                <a:solidFill>
                  <a:srgbClr val="FF0000"/>
                </a:solidFill>
                <a:cs typeface="Times New Roman" pitchFamily="18" charset="0"/>
              </a:rPr>
              <a:t>1</a:t>
            </a:r>
          </a:p>
          <a:p>
            <a:pPr algn="ctr"/>
            <a:r>
              <a:rPr lang="en-US" sz="2800" b="1">
                <a:cs typeface="Times New Roman" pitchFamily="18" charset="0"/>
              </a:rPr>
              <a:t>Generalized Knowledge/ R&amp;D Sector</a:t>
            </a:r>
          </a:p>
        </p:txBody>
      </p:sp>
      <p:sp>
        <p:nvSpPr>
          <p:cNvPr id="16392" name="Text Box 2"/>
          <p:cNvSpPr txBox="1">
            <a:spLocks noChangeArrowheads="1"/>
          </p:cNvSpPr>
          <p:nvPr/>
        </p:nvSpPr>
        <p:spPr bwMode="auto">
          <a:xfrm>
            <a:off x="76200" y="2133600"/>
            <a:ext cx="8534400" cy="523875"/>
          </a:xfrm>
          <a:prstGeom prst="rect">
            <a:avLst/>
          </a:prstGeom>
          <a:noFill/>
          <a:ln w="9525">
            <a:noFill/>
            <a:miter lim="800000"/>
            <a:headEnd/>
            <a:tailEnd/>
          </a:ln>
        </p:spPr>
        <p:txBody>
          <a:bodyPr>
            <a:spAutoFit/>
          </a:bodyPr>
          <a:lstStyle/>
          <a:p>
            <a:r>
              <a:rPr lang="en-US" sz="2800" b="1"/>
              <a:t>Solving this system through log-linearization, we get</a:t>
            </a:r>
          </a:p>
        </p:txBody>
      </p:sp>
      <p:graphicFrame>
        <p:nvGraphicFramePr>
          <p:cNvPr id="16386" name="Object 7"/>
          <p:cNvGraphicFramePr>
            <a:graphicFrameLocks noChangeAspect="1"/>
          </p:cNvGraphicFramePr>
          <p:nvPr/>
        </p:nvGraphicFramePr>
        <p:xfrm>
          <a:off x="266700" y="2895600"/>
          <a:ext cx="8639175" cy="838200"/>
        </p:xfrm>
        <a:graphic>
          <a:graphicData uri="http://schemas.openxmlformats.org/presentationml/2006/ole">
            <p:oleObj spid="_x0000_s16386" name="Denklem" r:id="rId4" imgW="8115120" imgH="787320" progId="Equation.3">
              <p:embed/>
            </p:oleObj>
          </a:graphicData>
        </a:graphic>
      </p:graphicFrame>
      <p:graphicFrame>
        <p:nvGraphicFramePr>
          <p:cNvPr id="16387" name="Object 8"/>
          <p:cNvGraphicFramePr>
            <a:graphicFrameLocks noChangeAspect="1"/>
          </p:cNvGraphicFramePr>
          <p:nvPr/>
        </p:nvGraphicFramePr>
        <p:xfrm>
          <a:off x="387350" y="4038600"/>
          <a:ext cx="7847013" cy="1066800"/>
        </p:xfrm>
        <a:graphic>
          <a:graphicData uri="http://schemas.openxmlformats.org/presentationml/2006/ole">
            <p:oleObj spid="_x0000_s16387" name="Denklem" r:id="rId5" imgW="6159240" imgH="838080" progId="Equation.3">
              <p:embed/>
            </p:oleObj>
          </a:graphicData>
        </a:graphic>
      </p:graphicFrame>
      <p:graphicFrame>
        <p:nvGraphicFramePr>
          <p:cNvPr id="16388" name="Object 9"/>
          <p:cNvGraphicFramePr>
            <a:graphicFrameLocks noChangeAspect="1"/>
          </p:cNvGraphicFramePr>
          <p:nvPr/>
        </p:nvGraphicFramePr>
        <p:xfrm>
          <a:off x="457200" y="5410200"/>
          <a:ext cx="7177088" cy="533400"/>
        </p:xfrm>
        <a:graphic>
          <a:graphicData uri="http://schemas.openxmlformats.org/presentationml/2006/ole">
            <p:oleObj spid="_x0000_s16388" name="Denklem" r:id="rId6" imgW="5397480" imgH="40608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3 Slayt Numarası Yer Tutucusu"/>
          <p:cNvSpPr>
            <a:spLocks noGrp="1"/>
          </p:cNvSpPr>
          <p:nvPr>
            <p:ph type="sldNum" sz="quarter" idx="12"/>
          </p:nvPr>
        </p:nvSpPr>
        <p:spPr/>
        <p:txBody>
          <a:bodyPr/>
          <a:lstStyle/>
          <a:p>
            <a:pPr>
              <a:defRPr/>
            </a:pPr>
            <a:fld id="{3190C94D-20AA-47AB-A49D-384102695965}" type="slidenum">
              <a:rPr lang="en-US" smtClean="0"/>
              <a:pPr>
                <a:defRPr/>
              </a:pPr>
              <a:t>27</a:t>
            </a:fld>
            <a:endParaRPr lang="en-US" smtClean="0"/>
          </a:p>
        </p:txBody>
      </p:sp>
      <p:sp>
        <p:nvSpPr>
          <p:cNvPr id="17415" name="Text Box 2"/>
          <p:cNvSpPr txBox="1">
            <a:spLocks noChangeArrowheads="1"/>
          </p:cNvSpPr>
          <p:nvPr/>
        </p:nvSpPr>
        <p:spPr bwMode="auto">
          <a:xfrm>
            <a:off x="304800" y="2819400"/>
            <a:ext cx="3124200" cy="519113"/>
          </a:xfrm>
          <a:prstGeom prst="rect">
            <a:avLst/>
          </a:prstGeom>
          <a:noFill/>
          <a:ln w="9525">
            <a:noFill/>
            <a:miter lim="800000"/>
            <a:headEnd/>
            <a:tailEnd/>
          </a:ln>
        </p:spPr>
        <p:txBody>
          <a:bodyPr>
            <a:spAutoFit/>
          </a:bodyPr>
          <a:lstStyle/>
          <a:p>
            <a:r>
              <a:rPr lang="en-US" sz="2800" b="1"/>
              <a:t>One can show that:</a:t>
            </a:r>
          </a:p>
        </p:txBody>
      </p:sp>
      <p:sp>
        <p:nvSpPr>
          <p:cNvPr id="17416" name="Text Box 2"/>
          <p:cNvSpPr txBox="1">
            <a:spLocks noChangeArrowheads="1"/>
          </p:cNvSpPr>
          <p:nvPr/>
        </p:nvSpPr>
        <p:spPr bwMode="auto">
          <a:xfrm>
            <a:off x="228600" y="1457325"/>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a:t>Suppose that</a:t>
            </a:r>
          </a:p>
        </p:txBody>
      </p:sp>
      <p:sp>
        <p:nvSpPr>
          <p:cNvPr id="17417" name="Text Box 3"/>
          <p:cNvSpPr txBox="1">
            <a:spLocks noChangeArrowheads="1"/>
          </p:cNvSpPr>
          <p:nvPr/>
        </p:nvSpPr>
        <p:spPr bwMode="auto">
          <a:xfrm>
            <a:off x="1143000" y="228600"/>
            <a:ext cx="6721475" cy="954088"/>
          </a:xfrm>
          <a:prstGeom prst="rect">
            <a:avLst/>
          </a:prstGeom>
          <a:noFill/>
          <a:ln w="9525">
            <a:noFill/>
            <a:miter lim="800000"/>
            <a:headEnd/>
            <a:tailEnd/>
          </a:ln>
        </p:spPr>
        <p:txBody>
          <a:bodyPr>
            <a:spAutoFit/>
          </a:bodyPr>
          <a:lstStyle/>
          <a:p>
            <a:pPr algn="ctr"/>
            <a:r>
              <a:rPr lang="en-US" sz="2800" b="1">
                <a:cs typeface="Times New Roman" pitchFamily="18" charset="0"/>
              </a:rPr>
              <a:t>Extensions-</a:t>
            </a:r>
            <a:r>
              <a:rPr lang="en-US" sz="2800" b="1">
                <a:solidFill>
                  <a:srgbClr val="FF0000"/>
                </a:solidFill>
                <a:cs typeface="Times New Roman" pitchFamily="18" charset="0"/>
              </a:rPr>
              <a:t>2</a:t>
            </a:r>
          </a:p>
          <a:p>
            <a:pPr algn="ctr"/>
            <a:r>
              <a:rPr lang="en-US" sz="2800" b="1">
                <a:cs typeface="Times New Roman" pitchFamily="18" charset="0"/>
              </a:rPr>
              <a:t>Unskilled Labor Next to Skilled Labor</a:t>
            </a:r>
          </a:p>
        </p:txBody>
      </p:sp>
      <p:graphicFrame>
        <p:nvGraphicFramePr>
          <p:cNvPr id="17410" name="Object 9"/>
          <p:cNvGraphicFramePr>
            <a:graphicFrameLocks noChangeAspect="1"/>
          </p:cNvGraphicFramePr>
          <p:nvPr/>
        </p:nvGraphicFramePr>
        <p:xfrm>
          <a:off x="2590800" y="1295400"/>
          <a:ext cx="3886200" cy="949325"/>
        </p:xfrm>
        <a:graphic>
          <a:graphicData uri="http://schemas.openxmlformats.org/presentationml/2006/ole">
            <p:oleObj spid="_x0000_s17410" name="Denklem" r:id="rId4" imgW="3035160" imgH="736560" progId="Equation.3">
              <p:embed/>
            </p:oleObj>
          </a:graphicData>
        </a:graphic>
      </p:graphicFrame>
      <p:graphicFrame>
        <p:nvGraphicFramePr>
          <p:cNvPr id="17411" name="Object 10"/>
          <p:cNvGraphicFramePr>
            <a:graphicFrameLocks noChangeAspect="1"/>
          </p:cNvGraphicFramePr>
          <p:nvPr/>
        </p:nvGraphicFramePr>
        <p:xfrm>
          <a:off x="381000" y="2286000"/>
          <a:ext cx="254000" cy="292100"/>
        </p:xfrm>
        <a:graphic>
          <a:graphicData uri="http://schemas.openxmlformats.org/presentationml/2006/ole">
            <p:oleObj spid="_x0000_s17411" name="Denklem" r:id="rId5" imgW="253800" imgH="291960" progId="Equation.3">
              <p:embed/>
            </p:oleObj>
          </a:graphicData>
        </a:graphic>
      </p:graphicFrame>
      <p:sp>
        <p:nvSpPr>
          <p:cNvPr id="17418" name="Text Box 2"/>
          <p:cNvSpPr txBox="1">
            <a:spLocks noChangeArrowheads="1"/>
          </p:cNvSpPr>
          <p:nvPr/>
        </p:nvSpPr>
        <p:spPr bwMode="auto">
          <a:xfrm>
            <a:off x="685800" y="2133600"/>
            <a:ext cx="79248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a:t>: The constant amount of unskilled labor</a:t>
            </a:r>
          </a:p>
        </p:txBody>
      </p:sp>
      <p:graphicFrame>
        <p:nvGraphicFramePr>
          <p:cNvPr id="17412" name="Object 11"/>
          <p:cNvGraphicFramePr>
            <a:graphicFrameLocks noChangeAspect="1"/>
          </p:cNvGraphicFramePr>
          <p:nvPr/>
        </p:nvGraphicFramePr>
        <p:xfrm>
          <a:off x="381000" y="3505200"/>
          <a:ext cx="3683000" cy="1009650"/>
        </p:xfrm>
        <a:graphic>
          <a:graphicData uri="http://schemas.openxmlformats.org/presentationml/2006/ole">
            <p:oleObj spid="_x0000_s17412" name="Denklem" r:id="rId6" imgW="3682800" imgH="1015920" progId="Equation.3">
              <p:embed/>
            </p:oleObj>
          </a:graphicData>
        </a:graphic>
      </p:graphicFrame>
      <p:graphicFrame>
        <p:nvGraphicFramePr>
          <p:cNvPr id="17413" name="Object 12"/>
          <p:cNvGraphicFramePr>
            <a:graphicFrameLocks noChangeAspect="1"/>
          </p:cNvGraphicFramePr>
          <p:nvPr/>
        </p:nvGraphicFramePr>
        <p:xfrm>
          <a:off x="381000" y="4800600"/>
          <a:ext cx="3600450" cy="1009650"/>
        </p:xfrm>
        <a:graphic>
          <a:graphicData uri="http://schemas.openxmlformats.org/presentationml/2006/ole">
            <p:oleObj spid="_x0000_s17413" name="Denklem" r:id="rId7" imgW="3593880" imgH="1015920" progId="Equation.3">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1" name="3 Slayt Numarası Yer Tutucusu"/>
          <p:cNvSpPr>
            <a:spLocks noGrp="1"/>
          </p:cNvSpPr>
          <p:nvPr>
            <p:ph type="sldNum" sz="quarter" idx="12"/>
          </p:nvPr>
        </p:nvSpPr>
        <p:spPr/>
        <p:txBody>
          <a:bodyPr/>
          <a:lstStyle/>
          <a:p>
            <a:pPr>
              <a:defRPr/>
            </a:pPr>
            <a:fld id="{25BBC20D-C9DA-4F9D-B20E-0460C1EF283F}" type="slidenum">
              <a:rPr lang="en-US" smtClean="0"/>
              <a:pPr>
                <a:defRPr/>
              </a:pPr>
              <a:t>28</a:t>
            </a:fld>
            <a:endParaRPr lang="en-US" smtClean="0"/>
          </a:p>
        </p:txBody>
      </p:sp>
      <p:sp>
        <p:nvSpPr>
          <p:cNvPr id="18442" name="Text Box 2"/>
          <p:cNvSpPr txBox="1">
            <a:spLocks noChangeArrowheads="1"/>
          </p:cNvSpPr>
          <p:nvPr/>
        </p:nvSpPr>
        <p:spPr bwMode="auto">
          <a:xfrm>
            <a:off x="228600" y="1457325"/>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a:t>Long-run determinants of economic growth:</a:t>
            </a:r>
          </a:p>
        </p:txBody>
      </p:sp>
      <p:sp>
        <p:nvSpPr>
          <p:cNvPr id="18443" name="Text Box 3"/>
          <p:cNvSpPr txBox="1">
            <a:spLocks noChangeArrowheads="1"/>
          </p:cNvSpPr>
          <p:nvPr/>
        </p:nvSpPr>
        <p:spPr bwMode="auto">
          <a:xfrm>
            <a:off x="1143000" y="228600"/>
            <a:ext cx="6721475" cy="954088"/>
          </a:xfrm>
          <a:prstGeom prst="rect">
            <a:avLst/>
          </a:prstGeom>
          <a:noFill/>
          <a:ln w="9525">
            <a:noFill/>
            <a:miter lim="800000"/>
            <a:headEnd/>
            <a:tailEnd/>
          </a:ln>
        </p:spPr>
        <p:txBody>
          <a:bodyPr>
            <a:spAutoFit/>
          </a:bodyPr>
          <a:lstStyle/>
          <a:p>
            <a:pPr algn="ctr"/>
            <a:r>
              <a:rPr lang="en-US" sz="2800" b="1">
                <a:cs typeface="Times New Roman" pitchFamily="18" charset="0"/>
              </a:rPr>
              <a:t>Extensions-</a:t>
            </a:r>
            <a:r>
              <a:rPr lang="en-US" sz="2800" b="1">
                <a:solidFill>
                  <a:srgbClr val="FF0000"/>
                </a:solidFill>
                <a:cs typeface="Times New Roman" pitchFamily="18" charset="0"/>
              </a:rPr>
              <a:t>2</a:t>
            </a:r>
          </a:p>
          <a:p>
            <a:pPr algn="ctr"/>
            <a:r>
              <a:rPr lang="en-US" sz="2800" b="1">
                <a:cs typeface="Times New Roman" pitchFamily="18" charset="0"/>
              </a:rPr>
              <a:t>Unskilled Labor Next to Skilled Labor</a:t>
            </a:r>
          </a:p>
        </p:txBody>
      </p:sp>
      <p:graphicFrame>
        <p:nvGraphicFramePr>
          <p:cNvPr id="18434" name="Object 6"/>
          <p:cNvGraphicFramePr>
            <a:graphicFrameLocks noChangeAspect="1"/>
          </p:cNvGraphicFramePr>
          <p:nvPr/>
        </p:nvGraphicFramePr>
        <p:xfrm>
          <a:off x="273050" y="2362200"/>
          <a:ext cx="6508750" cy="1009650"/>
        </p:xfrm>
        <a:graphic>
          <a:graphicData uri="http://schemas.openxmlformats.org/presentationml/2006/ole">
            <p:oleObj spid="_x0000_s18434" name="Denklem" r:id="rId4" imgW="6514920" imgH="1015920" progId="Equation.3">
              <p:embed/>
            </p:oleObj>
          </a:graphicData>
        </a:graphic>
      </p:graphicFrame>
      <p:graphicFrame>
        <p:nvGraphicFramePr>
          <p:cNvPr id="18435" name="Object 7"/>
          <p:cNvGraphicFramePr>
            <a:graphicFrameLocks noChangeAspect="1"/>
          </p:cNvGraphicFramePr>
          <p:nvPr/>
        </p:nvGraphicFramePr>
        <p:xfrm>
          <a:off x="304800" y="3657600"/>
          <a:ext cx="8308034" cy="793750"/>
        </p:xfrm>
        <a:graphic>
          <a:graphicData uri="http://schemas.openxmlformats.org/presentationml/2006/ole">
            <p:oleObj spid="_x0000_s18435" name="Denklem" r:id="rId5" imgW="7505640" imgH="723600" progId="Equation.3">
              <p:embed/>
            </p:oleObj>
          </a:graphicData>
        </a:graphic>
      </p:graphicFrame>
      <p:graphicFrame>
        <p:nvGraphicFramePr>
          <p:cNvPr id="18436" name="Object 8"/>
          <p:cNvGraphicFramePr>
            <a:graphicFrameLocks noChangeAspect="1"/>
          </p:cNvGraphicFramePr>
          <p:nvPr/>
        </p:nvGraphicFramePr>
        <p:xfrm>
          <a:off x="5943601" y="4571999"/>
          <a:ext cx="2667000" cy="772251"/>
        </p:xfrm>
        <a:graphic>
          <a:graphicData uri="http://schemas.openxmlformats.org/presentationml/2006/ole">
            <p:oleObj spid="_x0000_s18436" name="Denklem" r:id="rId6" imgW="2476440" imgH="723600" progId="Equation.3">
              <p:embed/>
            </p:oleObj>
          </a:graphicData>
        </a:graphic>
      </p:graphicFrame>
      <p:graphicFrame>
        <p:nvGraphicFramePr>
          <p:cNvPr id="18437" name="Object 9"/>
          <p:cNvGraphicFramePr>
            <a:graphicFrameLocks noChangeAspect="1"/>
          </p:cNvGraphicFramePr>
          <p:nvPr/>
        </p:nvGraphicFramePr>
        <p:xfrm>
          <a:off x="342900" y="5607050"/>
          <a:ext cx="1485900" cy="717550"/>
        </p:xfrm>
        <a:graphic>
          <a:graphicData uri="http://schemas.openxmlformats.org/presentationml/2006/ole">
            <p:oleObj spid="_x0000_s18437" name="Denklem" r:id="rId7" imgW="1485720" imgH="723600" progId="Equation.3">
              <p:embed/>
            </p:oleObj>
          </a:graphicData>
        </a:graphic>
      </p:graphicFrame>
      <p:graphicFrame>
        <p:nvGraphicFramePr>
          <p:cNvPr id="18438" name="Object 10"/>
          <p:cNvGraphicFramePr>
            <a:graphicFrameLocks noChangeAspect="1"/>
          </p:cNvGraphicFramePr>
          <p:nvPr/>
        </p:nvGraphicFramePr>
        <p:xfrm>
          <a:off x="2317750" y="5834063"/>
          <a:ext cx="2025650" cy="338137"/>
        </p:xfrm>
        <a:graphic>
          <a:graphicData uri="http://schemas.openxmlformats.org/presentationml/2006/ole">
            <p:oleObj spid="_x0000_s18438" name="Denklem" r:id="rId8" imgW="2019240" imgH="342720" progId="Equation.3">
              <p:embed/>
            </p:oleObj>
          </a:graphicData>
        </a:graphic>
      </p:graphicFrame>
      <p:graphicFrame>
        <p:nvGraphicFramePr>
          <p:cNvPr id="18439" name="Object 11"/>
          <p:cNvGraphicFramePr>
            <a:graphicFrameLocks noChangeAspect="1"/>
          </p:cNvGraphicFramePr>
          <p:nvPr/>
        </p:nvGraphicFramePr>
        <p:xfrm>
          <a:off x="4648200" y="5791200"/>
          <a:ext cx="1746250" cy="438389"/>
        </p:xfrm>
        <a:graphic>
          <a:graphicData uri="http://schemas.openxmlformats.org/presentationml/2006/ole">
            <p:oleObj spid="_x0000_s18439" name="Denklem" r:id="rId9" imgW="1523880" imgH="380880" progId="Equation.3">
              <p:embed/>
            </p:oleObj>
          </a:graphicData>
        </a:graphic>
      </p:graphicFrame>
      <p:graphicFrame>
        <p:nvGraphicFramePr>
          <p:cNvPr id="18440" name="Object 12"/>
          <p:cNvGraphicFramePr>
            <a:graphicFrameLocks noChangeAspect="1"/>
          </p:cNvGraphicFramePr>
          <p:nvPr/>
        </p:nvGraphicFramePr>
        <p:xfrm>
          <a:off x="6553200" y="5594350"/>
          <a:ext cx="1416050" cy="730250"/>
        </p:xfrm>
        <a:graphic>
          <a:graphicData uri="http://schemas.openxmlformats.org/presentationml/2006/ole">
            <p:oleObj spid="_x0000_s18440" name="Denklem" r:id="rId10" imgW="1422360" imgH="72360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3 Slayt Numarası Yer Tutucusu"/>
          <p:cNvSpPr>
            <a:spLocks noGrp="1"/>
          </p:cNvSpPr>
          <p:nvPr>
            <p:ph type="sldNum" sz="quarter" idx="12"/>
          </p:nvPr>
        </p:nvSpPr>
        <p:spPr/>
        <p:txBody>
          <a:bodyPr/>
          <a:lstStyle/>
          <a:p>
            <a:pPr>
              <a:defRPr/>
            </a:pPr>
            <a:fld id="{DB394630-B6DE-4BDA-98A5-309FB13868E1}" type="slidenum">
              <a:rPr lang="en-US" smtClean="0"/>
              <a:pPr>
                <a:defRPr/>
              </a:pPr>
              <a:t>29</a:t>
            </a:fld>
            <a:endParaRPr lang="en-US" smtClean="0"/>
          </a:p>
        </p:txBody>
      </p:sp>
      <p:sp>
        <p:nvSpPr>
          <p:cNvPr id="19467" name="Text Box 2"/>
          <p:cNvSpPr txBox="1">
            <a:spLocks noChangeArrowheads="1"/>
          </p:cNvSpPr>
          <p:nvPr/>
        </p:nvSpPr>
        <p:spPr bwMode="auto">
          <a:xfrm>
            <a:off x="228600" y="1295400"/>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a:t>Convergence:</a:t>
            </a:r>
          </a:p>
        </p:txBody>
      </p:sp>
      <p:sp>
        <p:nvSpPr>
          <p:cNvPr id="19468" name="Text Box 3"/>
          <p:cNvSpPr txBox="1">
            <a:spLocks noChangeArrowheads="1"/>
          </p:cNvSpPr>
          <p:nvPr/>
        </p:nvSpPr>
        <p:spPr bwMode="auto">
          <a:xfrm>
            <a:off x="1143000" y="228600"/>
            <a:ext cx="6721475" cy="954088"/>
          </a:xfrm>
          <a:prstGeom prst="rect">
            <a:avLst/>
          </a:prstGeom>
          <a:noFill/>
          <a:ln w="9525">
            <a:noFill/>
            <a:miter lim="800000"/>
            <a:headEnd/>
            <a:tailEnd/>
          </a:ln>
        </p:spPr>
        <p:txBody>
          <a:bodyPr>
            <a:spAutoFit/>
          </a:bodyPr>
          <a:lstStyle/>
          <a:p>
            <a:pPr algn="ctr"/>
            <a:r>
              <a:rPr lang="en-US" sz="2800" b="1">
                <a:cs typeface="Times New Roman" pitchFamily="18" charset="0"/>
              </a:rPr>
              <a:t>Extensions-</a:t>
            </a:r>
            <a:r>
              <a:rPr lang="en-US" sz="2800" b="1">
                <a:solidFill>
                  <a:srgbClr val="FF0000"/>
                </a:solidFill>
                <a:cs typeface="Times New Roman" pitchFamily="18" charset="0"/>
              </a:rPr>
              <a:t>2</a:t>
            </a:r>
          </a:p>
          <a:p>
            <a:pPr algn="ctr"/>
            <a:r>
              <a:rPr lang="en-US" sz="2800" b="1">
                <a:cs typeface="Times New Roman" pitchFamily="18" charset="0"/>
              </a:rPr>
              <a:t>Unskilled Labor Next to Skilled Labor</a:t>
            </a:r>
          </a:p>
        </p:txBody>
      </p:sp>
      <p:graphicFrame>
        <p:nvGraphicFramePr>
          <p:cNvPr id="19458" name="Object 9"/>
          <p:cNvGraphicFramePr>
            <a:graphicFrameLocks noChangeAspect="1"/>
          </p:cNvGraphicFramePr>
          <p:nvPr/>
        </p:nvGraphicFramePr>
        <p:xfrm>
          <a:off x="392113" y="1981200"/>
          <a:ext cx="8218487" cy="763588"/>
        </p:xfrm>
        <a:graphic>
          <a:graphicData uri="http://schemas.openxmlformats.org/presentationml/2006/ole">
            <p:oleObj spid="_x0000_s19458" name="Denklem" r:id="rId4" imgW="8496000" imgH="787320" progId="Equation.3">
              <p:embed/>
            </p:oleObj>
          </a:graphicData>
        </a:graphic>
      </p:graphicFrame>
      <p:graphicFrame>
        <p:nvGraphicFramePr>
          <p:cNvPr id="19459" name="Object 10"/>
          <p:cNvGraphicFramePr>
            <a:graphicFrameLocks noChangeAspect="1"/>
          </p:cNvGraphicFramePr>
          <p:nvPr/>
        </p:nvGraphicFramePr>
        <p:xfrm>
          <a:off x="5976938" y="2743200"/>
          <a:ext cx="2862262" cy="369888"/>
        </p:xfrm>
        <a:graphic>
          <a:graphicData uri="http://schemas.openxmlformats.org/presentationml/2006/ole">
            <p:oleObj spid="_x0000_s19459" name="Denklem" r:id="rId5" imgW="2958840" imgH="380880" progId="Equation.3">
              <p:embed/>
            </p:oleObj>
          </a:graphicData>
        </a:graphic>
      </p:graphicFrame>
      <p:graphicFrame>
        <p:nvGraphicFramePr>
          <p:cNvPr id="19460" name="Object 11"/>
          <p:cNvGraphicFramePr>
            <a:graphicFrameLocks noChangeAspect="1"/>
          </p:cNvGraphicFramePr>
          <p:nvPr/>
        </p:nvGraphicFramePr>
        <p:xfrm>
          <a:off x="228600" y="2895600"/>
          <a:ext cx="3344863" cy="414338"/>
        </p:xfrm>
        <a:graphic>
          <a:graphicData uri="http://schemas.openxmlformats.org/presentationml/2006/ole">
            <p:oleObj spid="_x0000_s19460" name="Denklem" r:id="rId6" imgW="3454200" imgH="419040" progId="Equation.3">
              <p:embed/>
            </p:oleObj>
          </a:graphicData>
        </a:graphic>
      </p:graphicFrame>
      <p:graphicFrame>
        <p:nvGraphicFramePr>
          <p:cNvPr id="19461" name="Object 12"/>
          <p:cNvGraphicFramePr>
            <a:graphicFrameLocks noChangeAspect="1"/>
          </p:cNvGraphicFramePr>
          <p:nvPr/>
        </p:nvGraphicFramePr>
        <p:xfrm>
          <a:off x="228600" y="3429000"/>
          <a:ext cx="1736725" cy="388938"/>
        </p:xfrm>
        <a:graphic>
          <a:graphicData uri="http://schemas.openxmlformats.org/presentationml/2006/ole">
            <p:oleObj spid="_x0000_s19461" name="Denklem" r:id="rId7" imgW="1790640" imgH="406080" progId="Equation.3">
              <p:embed/>
            </p:oleObj>
          </a:graphicData>
        </a:graphic>
      </p:graphicFrame>
      <p:graphicFrame>
        <p:nvGraphicFramePr>
          <p:cNvPr id="19462" name="Object 13"/>
          <p:cNvGraphicFramePr>
            <a:graphicFrameLocks noChangeAspect="1"/>
          </p:cNvGraphicFramePr>
          <p:nvPr/>
        </p:nvGraphicFramePr>
        <p:xfrm>
          <a:off x="228600" y="3886200"/>
          <a:ext cx="2921000" cy="763588"/>
        </p:xfrm>
        <a:graphic>
          <a:graphicData uri="http://schemas.openxmlformats.org/presentationml/2006/ole">
            <p:oleObj spid="_x0000_s19462" name="Denklem" r:id="rId8" imgW="3009600" imgH="787320" progId="Equation.3">
              <p:embed/>
            </p:oleObj>
          </a:graphicData>
        </a:graphic>
      </p:graphicFrame>
      <p:graphicFrame>
        <p:nvGraphicFramePr>
          <p:cNvPr id="19463" name="Object 14"/>
          <p:cNvGraphicFramePr>
            <a:graphicFrameLocks noChangeAspect="1"/>
          </p:cNvGraphicFramePr>
          <p:nvPr/>
        </p:nvGraphicFramePr>
        <p:xfrm>
          <a:off x="228600" y="4648200"/>
          <a:ext cx="2449513" cy="763588"/>
        </p:xfrm>
        <a:graphic>
          <a:graphicData uri="http://schemas.openxmlformats.org/presentationml/2006/ole">
            <p:oleObj spid="_x0000_s19463" name="Denklem" r:id="rId9" imgW="2527200" imgH="787320" progId="Equation.3">
              <p:embed/>
            </p:oleObj>
          </a:graphicData>
        </a:graphic>
      </p:graphicFrame>
      <p:graphicFrame>
        <p:nvGraphicFramePr>
          <p:cNvPr id="19464" name="Object 15"/>
          <p:cNvGraphicFramePr>
            <a:graphicFrameLocks noChangeAspect="1"/>
          </p:cNvGraphicFramePr>
          <p:nvPr/>
        </p:nvGraphicFramePr>
        <p:xfrm>
          <a:off x="203200" y="5486400"/>
          <a:ext cx="2540000" cy="781050"/>
        </p:xfrm>
        <a:graphic>
          <a:graphicData uri="http://schemas.openxmlformats.org/presentationml/2006/ole">
            <p:oleObj spid="_x0000_s19464" name="Denklem" r:id="rId10" imgW="2539800" imgH="787320" progId="Equation.3">
              <p:embed/>
            </p:oleObj>
          </a:graphicData>
        </a:graphic>
      </p:graphicFrame>
      <p:graphicFrame>
        <p:nvGraphicFramePr>
          <p:cNvPr id="19465" name="Object 16"/>
          <p:cNvGraphicFramePr>
            <a:graphicFrameLocks noChangeAspect="1"/>
          </p:cNvGraphicFramePr>
          <p:nvPr/>
        </p:nvGraphicFramePr>
        <p:xfrm>
          <a:off x="228600" y="6324600"/>
          <a:ext cx="1098550" cy="381000"/>
        </p:xfrm>
        <a:graphic>
          <a:graphicData uri="http://schemas.openxmlformats.org/presentationml/2006/ole">
            <p:oleObj spid="_x0000_s19465" name="Denklem" r:id="rId11" imgW="1104840" imgH="38088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3 Slayt Numarası Yer Tutucusu"/>
          <p:cNvSpPr>
            <a:spLocks noGrp="1"/>
          </p:cNvSpPr>
          <p:nvPr>
            <p:ph type="sldNum" sz="quarter" idx="12"/>
          </p:nvPr>
        </p:nvSpPr>
        <p:spPr/>
        <p:txBody>
          <a:bodyPr/>
          <a:lstStyle/>
          <a:p>
            <a:pPr>
              <a:defRPr/>
            </a:pPr>
            <a:fld id="{BEA4F182-9696-4083-BE72-6D63A64703E6}" type="slidenum">
              <a:rPr lang="en-US" smtClean="0"/>
              <a:pPr>
                <a:defRPr/>
              </a:pPr>
              <a:t>3</a:t>
            </a:fld>
            <a:endParaRPr lang="en-US" smtClean="0"/>
          </a:p>
        </p:txBody>
      </p:sp>
      <p:sp>
        <p:nvSpPr>
          <p:cNvPr id="1031" name="Text Box 3"/>
          <p:cNvSpPr txBox="1">
            <a:spLocks noChangeArrowheads="1"/>
          </p:cNvSpPr>
          <p:nvPr/>
        </p:nvSpPr>
        <p:spPr bwMode="auto">
          <a:xfrm>
            <a:off x="1143000" y="4572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A Critique of Convergence Literature</a:t>
            </a:r>
          </a:p>
        </p:txBody>
      </p:sp>
      <p:sp>
        <p:nvSpPr>
          <p:cNvPr id="1032" name="Text Box 6"/>
          <p:cNvSpPr txBox="1">
            <a:spLocks noChangeArrowheads="1"/>
          </p:cNvSpPr>
          <p:nvPr/>
        </p:nvSpPr>
        <p:spPr bwMode="auto">
          <a:xfrm>
            <a:off x="533400" y="1066800"/>
            <a:ext cx="8229600" cy="1816100"/>
          </a:xfrm>
          <a:prstGeom prst="rect">
            <a:avLst/>
          </a:prstGeom>
          <a:noFill/>
          <a:ln w="9525">
            <a:noFill/>
            <a:miter lim="800000"/>
            <a:headEnd/>
            <a:tailEnd/>
          </a:ln>
        </p:spPr>
        <p:txBody>
          <a:bodyPr>
            <a:spAutoFit/>
          </a:bodyPr>
          <a:lstStyle/>
          <a:p>
            <a:pPr algn="just"/>
            <a:r>
              <a:rPr lang="en-US" sz="2800" b="1"/>
              <a:t>The following equation (or its variations) is used in empirical growth literature in order to designate the determinants of variations in real income across countries (cf., Mankiw, Romer and Weil, (1992) :</a:t>
            </a:r>
          </a:p>
        </p:txBody>
      </p:sp>
      <p:graphicFrame>
        <p:nvGraphicFramePr>
          <p:cNvPr id="1026" name="Object 8"/>
          <p:cNvGraphicFramePr>
            <a:graphicFrameLocks noChangeAspect="1"/>
          </p:cNvGraphicFramePr>
          <p:nvPr/>
        </p:nvGraphicFramePr>
        <p:xfrm>
          <a:off x="977900" y="2971800"/>
          <a:ext cx="7023100" cy="723900"/>
        </p:xfrm>
        <a:graphic>
          <a:graphicData uri="http://schemas.openxmlformats.org/presentationml/2006/ole">
            <p:oleObj spid="_x0000_s1026" name="Denklem" r:id="rId3" imgW="7022880" imgH="723600" progId="Equation.3">
              <p:embed/>
            </p:oleObj>
          </a:graphicData>
        </a:graphic>
      </p:graphicFrame>
      <p:sp>
        <p:nvSpPr>
          <p:cNvPr id="1033" name="Text Box 6"/>
          <p:cNvSpPr txBox="1">
            <a:spLocks noChangeArrowheads="1"/>
          </p:cNvSpPr>
          <p:nvPr/>
        </p:nvSpPr>
        <p:spPr bwMode="auto">
          <a:xfrm>
            <a:off x="609600" y="3810000"/>
            <a:ext cx="8229600" cy="523875"/>
          </a:xfrm>
          <a:prstGeom prst="rect">
            <a:avLst/>
          </a:prstGeom>
          <a:noFill/>
          <a:ln w="9525">
            <a:noFill/>
            <a:miter lim="800000"/>
            <a:headEnd/>
            <a:tailEnd/>
          </a:ln>
        </p:spPr>
        <p:txBody>
          <a:bodyPr>
            <a:spAutoFit/>
          </a:bodyPr>
          <a:lstStyle/>
          <a:p>
            <a:pPr algn="just"/>
            <a:r>
              <a:rPr lang="en-US" sz="2800" b="1"/>
              <a:t>In the equation above, </a:t>
            </a:r>
          </a:p>
        </p:txBody>
      </p:sp>
      <p:sp>
        <p:nvSpPr>
          <p:cNvPr id="1034" name="Text Box 6"/>
          <p:cNvSpPr txBox="1">
            <a:spLocks noChangeArrowheads="1"/>
          </p:cNvSpPr>
          <p:nvPr/>
        </p:nvSpPr>
        <p:spPr bwMode="auto">
          <a:xfrm>
            <a:off x="304800" y="5683250"/>
            <a:ext cx="8534400" cy="954088"/>
          </a:xfrm>
          <a:prstGeom prst="rect">
            <a:avLst/>
          </a:prstGeom>
          <a:noFill/>
          <a:ln w="9525">
            <a:noFill/>
            <a:miter lim="800000"/>
            <a:headEnd/>
            <a:tailEnd/>
          </a:ln>
        </p:spPr>
        <p:txBody>
          <a:bodyPr>
            <a:spAutoFit/>
          </a:bodyPr>
          <a:lstStyle/>
          <a:p>
            <a:pPr algn="just"/>
            <a:r>
              <a:rPr lang="en-US" sz="2800" b="1"/>
              <a:t>We now know that     is defined by the characteristics of R&amp;D sector, by and large. </a:t>
            </a:r>
          </a:p>
        </p:txBody>
      </p:sp>
      <p:graphicFrame>
        <p:nvGraphicFramePr>
          <p:cNvPr id="1027" name="Object 3"/>
          <p:cNvGraphicFramePr>
            <a:graphicFrameLocks noChangeAspect="1"/>
          </p:cNvGraphicFramePr>
          <p:nvPr/>
        </p:nvGraphicFramePr>
        <p:xfrm>
          <a:off x="914400" y="4505325"/>
          <a:ext cx="1219200" cy="342900"/>
        </p:xfrm>
        <a:graphic>
          <a:graphicData uri="http://schemas.openxmlformats.org/presentationml/2006/ole">
            <p:oleObj spid="_x0000_s1027" name="Denklem" r:id="rId4" imgW="1218960" imgH="342720" progId="Equation.3">
              <p:embed/>
            </p:oleObj>
          </a:graphicData>
        </a:graphic>
      </p:graphicFrame>
      <p:sp>
        <p:nvSpPr>
          <p:cNvPr id="1035" name="Text Box 6"/>
          <p:cNvSpPr txBox="1">
            <a:spLocks noChangeArrowheads="1"/>
          </p:cNvSpPr>
          <p:nvPr/>
        </p:nvSpPr>
        <p:spPr bwMode="auto">
          <a:xfrm>
            <a:off x="2209800" y="4352925"/>
            <a:ext cx="6629400" cy="830997"/>
          </a:xfrm>
          <a:prstGeom prst="rect">
            <a:avLst/>
          </a:prstGeom>
          <a:noFill/>
          <a:ln w="9525">
            <a:noFill/>
            <a:miter lim="800000"/>
            <a:headEnd/>
            <a:tailEnd/>
          </a:ln>
        </p:spPr>
        <p:txBody>
          <a:bodyPr>
            <a:spAutoFit/>
          </a:bodyPr>
          <a:lstStyle/>
          <a:p>
            <a:pPr algn="just"/>
            <a:r>
              <a:rPr lang="en-US" b="1" dirty="0"/>
              <a:t>Initial knowledge stock plus all sources of variations</a:t>
            </a:r>
          </a:p>
        </p:txBody>
      </p:sp>
      <p:graphicFrame>
        <p:nvGraphicFramePr>
          <p:cNvPr id="1028" name="Object 9"/>
          <p:cNvGraphicFramePr>
            <a:graphicFrameLocks noChangeAspect="1"/>
          </p:cNvGraphicFramePr>
          <p:nvPr/>
        </p:nvGraphicFramePr>
        <p:xfrm>
          <a:off x="1257300" y="5283200"/>
          <a:ext cx="342900" cy="279400"/>
        </p:xfrm>
        <a:graphic>
          <a:graphicData uri="http://schemas.openxmlformats.org/presentationml/2006/ole">
            <p:oleObj spid="_x0000_s1028" name="Denklem" r:id="rId5" imgW="342720" imgH="279360" progId="Equation.3">
              <p:embed/>
            </p:oleObj>
          </a:graphicData>
        </a:graphic>
      </p:graphicFrame>
      <p:sp>
        <p:nvSpPr>
          <p:cNvPr id="1036" name="Text Box 6"/>
          <p:cNvSpPr txBox="1">
            <a:spLocks noChangeArrowheads="1"/>
          </p:cNvSpPr>
          <p:nvPr/>
        </p:nvSpPr>
        <p:spPr bwMode="auto">
          <a:xfrm>
            <a:off x="2057400" y="5105400"/>
            <a:ext cx="6781800" cy="461963"/>
          </a:xfrm>
          <a:prstGeom prst="rect">
            <a:avLst/>
          </a:prstGeom>
          <a:noFill/>
          <a:ln w="9525">
            <a:noFill/>
            <a:miter lim="800000"/>
            <a:headEnd/>
            <a:tailEnd/>
          </a:ln>
        </p:spPr>
        <p:txBody>
          <a:bodyPr>
            <a:spAutoFit/>
          </a:bodyPr>
          <a:lstStyle/>
          <a:p>
            <a:pPr algn="just"/>
            <a:r>
              <a:rPr lang="en-US" b="1" dirty="0"/>
              <a:t> Exogenous rate of growth/ technological progress</a:t>
            </a:r>
          </a:p>
        </p:txBody>
      </p:sp>
      <p:graphicFrame>
        <p:nvGraphicFramePr>
          <p:cNvPr id="1029" name="Object 12"/>
          <p:cNvGraphicFramePr>
            <a:graphicFrameLocks noChangeAspect="1"/>
          </p:cNvGraphicFramePr>
          <p:nvPr/>
        </p:nvGraphicFramePr>
        <p:xfrm>
          <a:off x="3505200" y="5873750"/>
          <a:ext cx="228600" cy="266700"/>
        </p:xfrm>
        <a:graphic>
          <a:graphicData uri="http://schemas.openxmlformats.org/presentationml/2006/ole">
            <p:oleObj spid="_x0000_s1029" name="Denklem" r:id="rId6" imgW="228600" imgH="266400" progId="Equation.3">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3 Slayt Numarası Yer Tutucusu"/>
          <p:cNvSpPr>
            <a:spLocks noGrp="1"/>
          </p:cNvSpPr>
          <p:nvPr>
            <p:ph type="sldNum" sz="quarter" idx="12"/>
          </p:nvPr>
        </p:nvSpPr>
        <p:spPr/>
        <p:txBody>
          <a:bodyPr/>
          <a:lstStyle/>
          <a:p>
            <a:pPr>
              <a:defRPr/>
            </a:pPr>
            <a:fld id="{DB394630-B6DE-4BDA-98A5-309FB13868E1}" type="slidenum">
              <a:rPr lang="en-US" smtClean="0"/>
              <a:pPr>
                <a:defRPr/>
              </a:pPr>
              <a:t>30</a:t>
            </a:fld>
            <a:endParaRPr lang="en-US" smtClean="0"/>
          </a:p>
        </p:txBody>
      </p:sp>
      <p:sp>
        <p:nvSpPr>
          <p:cNvPr id="19467" name="Text Box 2"/>
          <p:cNvSpPr txBox="1">
            <a:spLocks noChangeArrowheads="1"/>
          </p:cNvSpPr>
          <p:nvPr/>
        </p:nvSpPr>
        <p:spPr bwMode="auto">
          <a:xfrm>
            <a:off x="228600" y="1609725"/>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smtClean="0"/>
              <a:t>Long-run determinants of Economic Growth:</a:t>
            </a:r>
            <a:endParaRPr lang="en-US" sz="2800" b="1"/>
          </a:p>
        </p:txBody>
      </p:sp>
      <p:sp>
        <p:nvSpPr>
          <p:cNvPr id="19468" name="Text Box 3"/>
          <p:cNvSpPr txBox="1">
            <a:spLocks noChangeArrowheads="1"/>
          </p:cNvSpPr>
          <p:nvPr/>
        </p:nvSpPr>
        <p:spPr bwMode="auto">
          <a:xfrm>
            <a:off x="609600" y="228600"/>
            <a:ext cx="8001000" cy="1384995"/>
          </a:xfrm>
          <a:prstGeom prst="rect">
            <a:avLst/>
          </a:prstGeom>
          <a:noFill/>
          <a:ln w="9525">
            <a:noFill/>
            <a:miter lim="800000"/>
            <a:headEnd/>
            <a:tailEnd/>
          </a:ln>
        </p:spPr>
        <p:txBody>
          <a:bodyPr wrap="square">
            <a:spAutoFit/>
          </a:bodyPr>
          <a:lstStyle/>
          <a:p>
            <a:pPr algn="ctr"/>
            <a:r>
              <a:rPr lang="en-US" sz="2800" b="1" dirty="0" smtClean="0">
                <a:cs typeface="Times New Roman" pitchFamily="18" charset="0"/>
              </a:rPr>
              <a:t>Extensions-</a:t>
            </a:r>
            <a:r>
              <a:rPr lang="en-US" sz="2800" b="1" dirty="0" smtClean="0">
                <a:solidFill>
                  <a:srgbClr val="FF0000"/>
                </a:solidFill>
                <a:cs typeface="Times New Roman" pitchFamily="18" charset="0"/>
              </a:rPr>
              <a:t>3</a:t>
            </a:r>
            <a:endParaRPr lang="en-US" sz="2800" b="1" dirty="0">
              <a:solidFill>
                <a:srgbClr val="FF0000"/>
              </a:solidFill>
              <a:cs typeface="Times New Roman" pitchFamily="18" charset="0"/>
            </a:endParaRPr>
          </a:p>
          <a:p>
            <a:pPr algn="ctr"/>
            <a:r>
              <a:rPr lang="en-US" sz="2800" b="1" dirty="0" smtClean="0">
                <a:cs typeface="Times New Roman" pitchFamily="18" charset="0"/>
              </a:rPr>
              <a:t>Endogenous Allocation of </a:t>
            </a:r>
            <a:r>
              <a:rPr lang="tr-TR" sz="2800" b="1" dirty="0" smtClean="0">
                <a:cs typeface="Times New Roman" pitchFamily="18" charset="0"/>
              </a:rPr>
              <a:t>S</a:t>
            </a:r>
            <a:r>
              <a:rPr lang="en-US" sz="2800" b="1" dirty="0" smtClean="0">
                <a:cs typeface="Times New Roman" pitchFamily="18" charset="0"/>
              </a:rPr>
              <a:t>killed </a:t>
            </a:r>
            <a:r>
              <a:rPr lang="en-US" sz="2800" b="1" dirty="0">
                <a:cs typeface="Times New Roman" pitchFamily="18" charset="0"/>
              </a:rPr>
              <a:t>Labor </a:t>
            </a:r>
            <a:r>
              <a:rPr lang="en-US" sz="2800" b="1" dirty="0" smtClean="0">
                <a:cs typeface="Times New Roman" pitchFamily="18" charset="0"/>
              </a:rPr>
              <a:t>between</a:t>
            </a:r>
            <a:endParaRPr lang="tr-TR" sz="2800" b="1" dirty="0" smtClean="0">
              <a:cs typeface="Times New Roman" pitchFamily="18" charset="0"/>
            </a:endParaRPr>
          </a:p>
          <a:p>
            <a:pPr algn="ctr"/>
            <a:r>
              <a:rPr lang="en-US" sz="2800" b="1" dirty="0" smtClean="0">
                <a:cs typeface="Times New Roman" pitchFamily="18" charset="0"/>
              </a:rPr>
              <a:t> Y and R&amp;D</a:t>
            </a:r>
            <a:endParaRPr lang="en-US" sz="2800" b="1" dirty="0">
              <a:cs typeface="Times New Roman" pitchFamily="18" charset="0"/>
            </a:endParaRPr>
          </a:p>
        </p:txBody>
      </p:sp>
      <p:graphicFrame>
        <p:nvGraphicFramePr>
          <p:cNvPr id="65546" name="Object 10"/>
          <p:cNvGraphicFramePr>
            <a:graphicFrameLocks noChangeAspect="1"/>
          </p:cNvGraphicFramePr>
          <p:nvPr/>
        </p:nvGraphicFramePr>
        <p:xfrm>
          <a:off x="381000" y="2590800"/>
          <a:ext cx="8474927" cy="914400"/>
        </p:xfrm>
        <a:graphic>
          <a:graphicData uri="http://schemas.openxmlformats.org/presentationml/2006/ole">
            <p:oleObj spid="_x0000_s65546" name="Denklem" r:id="rId4" imgW="3619500" imgH="393700" progId="Equation.3">
              <p:embed/>
            </p:oleObj>
          </a:graphicData>
        </a:graphic>
      </p:graphicFrame>
      <p:graphicFrame>
        <p:nvGraphicFramePr>
          <p:cNvPr id="65548" name="Object 12"/>
          <p:cNvGraphicFramePr>
            <a:graphicFrameLocks noChangeAspect="1"/>
          </p:cNvGraphicFramePr>
          <p:nvPr/>
        </p:nvGraphicFramePr>
        <p:xfrm>
          <a:off x="457200" y="4724400"/>
          <a:ext cx="3810000" cy="1002632"/>
        </p:xfrm>
        <a:graphic>
          <a:graphicData uri="http://schemas.openxmlformats.org/presentationml/2006/ole">
            <p:oleObj spid="_x0000_s65548" name="Denklem" r:id="rId5" imgW="1625600" imgH="431800" progId="Equation.3">
              <p:embed/>
            </p:oleObj>
          </a:graphicData>
        </a:graphic>
      </p:graphicFrame>
      <p:sp>
        <p:nvSpPr>
          <p:cNvPr id="17" name="Text Box 2"/>
          <p:cNvSpPr txBox="1">
            <a:spLocks noChangeArrowheads="1"/>
          </p:cNvSpPr>
          <p:nvPr/>
        </p:nvSpPr>
        <p:spPr bwMode="auto">
          <a:xfrm>
            <a:off x="304800" y="3810000"/>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smtClean="0"/>
              <a:t>where</a:t>
            </a:r>
            <a:endParaRPr lang="en-US" sz="2800" b="1"/>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8" name="3 Slayt Numarası Yer Tutucusu"/>
          <p:cNvSpPr>
            <a:spLocks noGrp="1"/>
          </p:cNvSpPr>
          <p:nvPr>
            <p:ph type="sldNum" sz="quarter" idx="12"/>
          </p:nvPr>
        </p:nvSpPr>
        <p:spPr/>
        <p:txBody>
          <a:bodyPr/>
          <a:lstStyle/>
          <a:p>
            <a:pPr>
              <a:defRPr/>
            </a:pPr>
            <a:fld id="{599CC1FA-B0A7-4C22-ACBD-52D1612C26C4}" type="slidenum">
              <a:rPr lang="en-US" smtClean="0"/>
              <a:pPr>
                <a:defRPr/>
              </a:pPr>
              <a:t>31</a:t>
            </a:fld>
            <a:endParaRPr lang="en-US" smtClean="0"/>
          </a:p>
        </p:txBody>
      </p:sp>
      <p:sp>
        <p:nvSpPr>
          <p:cNvPr id="20489" name="Text Box 3"/>
          <p:cNvSpPr txBox="1">
            <a:spLocks noChangeArrowheads="1"/>
          </p:cNvSpPr>
          <p:nvPr/>
        </p:nvSpPr>
        <p:spPr bwMode="auto">
          <a:xfrm>
            <a:off x="1143000" y="457200"/>
            <a:ext cx="6721475" cy="954088"/>
          </a:xfrm>
          <a:prstGeom prst="rect">
            <a:avLst/>
          </a:prstGeom>
          <a:noFill/>
          <a:ln w="9525">
            <a:noFill/>
            <a:miter lim="800000"/>
            <a:headEnd/>
            <a:tailEnd/>
          </a:ln>
        </p:spPr>
        <p:txBody>
          <a:bodyPr>
            <a:spAutoFit/>
          </a:bodyPr>
          <a:lstStyle/>
          <a:p>
            <a:pPr algn="ctr"/>
            <a:r>
              <a:rPr lang="en-US" sz="2800" b="1"/>
              <a:t>Suitability for Further Extensions-</a:t>
            </a:r>
            <a:r>
              <a:rPr lang="en-US" sz="2800" b="1">
                <a:solidFill>
                  <a:srgbClr val="FF0000"/>
                </a:solidFill>
              </a:rPr>
              <a:t>1</a:t>
            </a:r>
          </a:p>
          <a:p>
            <a:pPr algn="ctr"/>
            <a:r>
              <a:rPr lang="en-US" sz="2800" b="1"/>
              <a:t>Health</a:t>
            </a:r>
          </a:p>
        </p:txBody>
      </p:sp>
      <p:sp>
        <p:nvSpPr>
          <p:cNvPr id="20490" name="Rectangle 5"/>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graphicFrame>
        <p:nvGraphicFramePr>
          <p:cNvPr id="20482" name="Object 4"/>
          <p:cNvGraphicFramePr>
            <a:graphicFrameLocks noChangeAspect="1"/>
          </p:cNvGraphicFramePr>
          <p:nvPr/>
        </p:nvGraphicFramePr>
        <p:xfrm>
          <a:off x="2819400" y="1600200"/>
          <a:ext cx="3433763" cy="990600"/>
        </p:xfrm>
        <a:graphic>
          <a:graphicData uri="http://schemas.openxmlformats.org/presentationml/2006/ole">
            <p:oleObj spid="_x0000_s20482" name="Equation" r:id="rId3" imgW="1485900" imgH="431800" progId="Equation.3">
              <p:embed/>
            </p:oleObj>
          </a:graphicData>
        </a:graphic>
      </p:graphicFrame>
      <p:sp>
        <p:nvSpPr>
          <p:cNvPr id="20491" name="Rectangle 7"/>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graphicFrame>
        <p:nvGraphicFramePr>
          <p:cNvPr id="20483" name="Object 6"/>
          <p:cNvGraphicFramePr>
            <a:graphicFrameLocks noChangeAspect="1"/>
          </p:cNvGraphicFramePr>
          <p:nvPr/>
        </p:nvGraphicFramePr>
        <p:xfrm>
          <a:off x="533400" y="2819400"/>
          <a:ext cx="2252663" cy="609600"/>
        </p:xfrm>
        <a:graphic>
          <a:graphicData uri="http://schemas.openxmlformats.org/presentationml/2006/ole">
            <p:oleObj spid="_x0000_s20483" name="Equation" r:id="rId4" imgW="812447" imgH="215806" progId="Equation.3">
              <p:embed/>
            </p:oleObj>
          </a:graphicData>
        </a:graphic>
      </p:graphicFrame>
      <p:sp>
        <p:nvSpPr>
          <p:cNvPr id="20492" name="Rectangle 9"/>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graphicFrame>
        <p:nvGraphicFramePr>
          <p:cNvPr id="20484" name="Object 8"/>
          <p:cNvGraphicFramePr>
            <a:graphicFrameLocks noChangeAspect="1"/>
          </p:cNvGraphicFramePr>
          <p:nvPr/>
        </p:nvGraphicFramePr>
        <p:xfrm>
          <a:off x="3276600" y="2895600"/>
          <a:ext cx="2911475" cy="533400"/>
        </p:xfrm>
        <a:graphic>
          <a:graphicData uri="http://schemas.openxmlformats.org/presentationml/2006/ole">
            <p:oleObj spid="_x0000_s20484" name="Equation" r:id="rId5" imgW="1244600" imgH="228600" progId="Equation.3">
              <p:embed/>
            </p:oleObj>
          </a:graphicData>
        </a:graphic>
      </p:graphicFrame>
      <p:sp>
        <p:nvSpPr>
          <p:cNvPr id="20493" name="Rectangle 11"/>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graphicFrame>
        <p:nvGraphicFramePr>
          <p:cNvPr id="20485" name="Object 10"/>
          <p:cNvGraphicFramePr>
            <a:graphicFrameLocks noChangeAspect="1"/>
          </p:cNvGraphicFramePr>
          <p:nvPr/>
        </p:nvGraphicFramePr>
        <p:xfrm>
          <a:off x="6934200" y="2819400"/>
          <a:ext cx="1905000" cy="584200"/>
        </p:xfrm>
        <a:graphic>
          <a:graphicData uri="http://schemas.openxmlformats.org/presentationml/2006/ole">
            <p:oleObj spid="_x0000_s20485" name="Equation" r:id="rId6" imgW="710891" imgH="215806" progId="Equation.3">
              <p:embed/>
            </p:oleObj>
          </a:graphicData>
        </a:graphic>
      </p:graphicFrame>
      <p:sp>
        <p:nvSpPr>
          <p:cNvPr id="20494" name="Rectangle 13"/>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graphicFrame>
        <p:nvGraphicFramePr>
          <p:cNvPr id="20486" name="Object 12"/>
          <p:cNvGraphicFramePr>
            <a:graphicFrameLocks noChangeAspect="1"/>
          </p:cNvGraphicFramePr>
          <p:nvPr/>
        </p:nvGraphicFramePr>
        <p:xfrm>
          <a:off x="381000" y="4059238"/>
          <a:ext cx="8232775" cy="762000"/>
        </p:xfrm>
        <a:graphic>
          <a:graphicData uri="http://schemas.openxmlformats.org/presentationml/2006/ole">
            <p:oleObj spid="_x0000_s20486" name="Equation" r:id="rId7" imgW="4216400" imgH="393700" progId="Equation.3">
              <p:embed/>
            </p:oleObj>
          </a:graphicData>
        </a:graphic>
      </p:graphicFrame>
      <p:sp>
        <p:nvSpPr>
          <p:cNvPr id="20495" name="Rectangle 15"/>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graphicFrame>
        <p:nvGraphicFramePr>
          <p:cNvPr id="20487" name="Object 14"/>
          <p:cNvGraphicFramePr>
            <a:graphicFrameLocks noChangeAspect="1"/>
          </p:cNvGraphicFramePr>
          <p:nvPr/>
        </p:nvGraphicFramePr>
        <p:xfrm>
          <a:off x="2162175" y="5049838"/>
          <a:ext cx="6372225" cy="893762"/>
        </p:xfrm>
        <a:graphic>
          <a:graphicData uri="http://schemas.openxmlformats.org/presentationml/2006/ole">
            <p:oleObj spid="_x0000_s20487" name="Equation" r:id="rId8" imgW="2794000" imgH="393700" progId="Equation.3">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3 Slayt Numarası Yer Tutucusu"/>
          <p:cNvSpPr>
            <a:spLocks noGrp="1"/>
          </p:cNvSpPr>
          <p:nvPr>
            <p:ph type="sldNum" sz="quarter" idx="12"/>
          </p:nvPr>
        </p:nvSpPr>
        <p:spPr/>
        <p:txBody>
          <a:bodyPr/>
          <a:lstStyle/>
          <a:p>
            <a:pPr>
              <a:defRPr/>
            </a:pPr>
            <a:fld id="{46C1DF32-83BD-436D-97F0-7997A01FB783}" type="slidenum">
              <a:rPr lang="en-US" smtClean="0"/>
              <a:pPr>
                <a:defRPr/>
              </a:pPr>
              <a:t>32</a:t>
            </a:fld>
            <a:endParaRPr lang="en-US" smtClean="0"/>
          </a:p>
        </p:txBody>
      </p:sp>
      <p:sp>
        <p:nvSpPr>
          <p:cNvPr id="21508" name="Text Box 3"/>
          <p:cNvSpPr txBox="1">
            <a:spLocks noChangeArrowheads="1"/>
          </p:cNvSpPr>
          <p:nvPr/>
        </p:nvSpPr>
        <p:spPr bwMode="auto">
          <a:xfrm>
            <a:off x="1143000" y="457200"/>
            <a:ext cx="6721475" cy="954088"/>
          </a:xfrm>
          <a:prstGeom prst="rect">
            <a:avLst/>
          </a:prstGeom>
          <a:noFill/>
          <a:ln w="9525">
            <a:noFill/>
            <a:miter lim="800000"/>
            <a:headEnd/>
            <a:tailEnd/>
          </a:ln>
        </p:spPr>
        <p:txBody>
          <a:bodyPr>
            <a:spAutoFit/>
          </a:bodyPr>
          <a:lstStyle/>
          <a:p>
            <a:pPr algn="ctr"/>
            <a:r>
              <a:rPr lang="en-US" sz="2800" b="1"/>
              <a:t>Suitability for Further Extensions-</a:t>
            </a:r>
            <a:r>
              <a:rPr lang="en-US" sz="2800" b="1">
                <a:solidFill>
                  <a:srgbClr val="FF0000"/>
                </a:solidFill>
              </a:rPr>
              <a:t>2</a:t>
            </a:r>
          </a:p>
          <a:p>
            <a:pPr algn="ctr"/>
            <a:r>
              <a:rPr lang="en-US" sz="2800" b="1"/>
              <a:t>Defense Spending</a:t>
            </a:r>
          </a:p>
        </p:txBody>
      </p:sp>
      <p:sp>
        <p:nvSpPr>
          <p:cNvPr id="21509" name="Rectangle 5"/>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sp>
        <p:nvSpPr>
          <p:cNvPr id="21510" name="Rectangle 7"/>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sp>
        <p:nvSpPr>
          <p:cNvPr id="21511" name="Rectangle 9"/>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sp>
        <p:nvSpPr>
          <p:cNvPr id="21512" name="Rectangle 11"/>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sp>
        <p:nvSpPr>
          <p:cNvPr id="21513" name="Rectangle 13"/>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sp>
        <p:nvSpPr>
          <p:cNvPr id="21514" name="Rectangle 15"/>
          <p:cNvSpPr>
            <a:spLocks noChangeArrowheads="1"/>
          </p:cNvSpPr>
          <p:nvPr/>
        </p:nvSpPr>
        <p:spPr bwMode="auto">
          <a:xfrm>
            <a:off x="0" y="-230188"/>
            <a:ext cx="184150" cy="460376"/>
          </a:xfrm>
          <a:prstGeom prst="rect">
            <a:avLst/>
          </a:prstGeom>
          <a:noFill/>
          <a:ln w="9525">
            <a:noFill/>
            <a:miter lim="800000"/>
            <a:headEnd/>
            <a:tailEnd/>
          </a:ln>
        </p:spPr>
        <p:txBody>
          <a:bodyPr wrap="none" anchor="ctr">
            <a:spAutoFit/>
          </a:bodyPr>
          <a:lstStyle/>
          <a:p>
            <a:endParaRPr lang="en-US"/>
          </a:p>
        </p:txBody>
      </p:sp>
      <p:sp>
        <p:nvSpPr>
          <p:cNvPr id="21515" name="Text Box 2"/>
          <p:cNvSpPr txBox="1">
            <a:spLocks noChangeArrowheads="1"/>
          </p:cNvSpPr>
          <p:nvPr/>
        </p:nvSpPr>
        <p:spPr bwMode="auto">
          <a:xfrm>
            <a:off x="457200" y="1797050"/>
            <a:ext cx="8153400" cy="4832350"/>
          </a:xfrm>
          <a:prstGeom prst="rect">
            <a:avLst/>
          </a:prstGeom>
          <a:noFill/>
          <a:ln w="9525">
            <a:noFill/>
            <a:miter lim="800000"/>
            <a:headEnd/>
            <a:tailEnd/>
          </a:ln>
        </p:spPr>
        <p:txBody>
          <a:bodyPr>
            <a:spAutoFit/>
          </a:bodyPr>
          <a:lstStyle/>
          <a:p>
            <a:pPr marL="457200" indent="-457200"/>
            <a:endParaRPr lang="en-US" sz="2800" b="1">
              <a:cs typeface="Times New Roman" pitchFamily="18" charset="0"/>
            </a:endParaRPr>
          </a:p>
          <a:p>
            <a:pPr marL="457200" indent="-457200"/>
            <a:r>
              <a:rPr lang="en-US" sz="2800" b="1">
                <a:cs typeface="Times New Roman" pitchFamily="18" charset="0"/>
              </a:rPr>
              <a:t>I. The Defense Sector</a:t>
            </a:r>
          </a:p>
          <a:p>
            <a:pPr marL="457200" indent="-457200"/>
            <a:endParaRPr lang="en-US" sz="2800" b="1"/>
          </a:p>
          <a:p>
            <a:pPr marL="457200" indent="-457200"/>
            <a:endParaRPr lang="en-US" sz="2800" b="1"/>
          </a:p>
          <a:p>
            <a:pPr marL="457200" indent="-457200"/>
            <a:endParaRPr lang="en-US" sz="2800" b="1"/>
          </a:p>
          <a:p>
            <a:pPr marL="457200" indent="-457200"/>
            <a:endParaRPr lang="en-US" sz="2800" b="1" i="1"/>
          </a:p>
          <a:p>
            <a:pPr marL="457200" indent="-457200"/>
            <a:r>
              <a:rPr lang="en-US" sz="2800" b="1" i="1"/>
              <a:t>M</a:t>
            </a:r>
            <a:r>
              <a:rPr lang="en-US" sz="2800" b="1"/>
              <a:t>: Military Expenditure</a:t>
            </a:r>
          </a:p>
          <a:p>
            <a:pPr marL="457200" indent="-457200"/>
            <a:r>
              <a:rPr lang="en-US" sz="2800" b="1" i="1"/>
              <a:t>τ</a:t>
            </a:r>
            <a:r>
              <a:rPr lang="en-US" sz="2800" b="1" i="1" baseline="-25000"/>
              <a:t>M</a:t>
            </a:r>
            <a:r>
              <a:rPr lang="en-US" sz="2800" b="1"/>
              <a:t>: tax rate (=share of military expenditure in GDP)</a:t>
            </a:r>
          </a:p>
          <a:p>
            <a:pPr marL="457200" indent="-457200"/>
            <a:r>
              <a:rPr lang="en-US" sz="2800" b="1"/>
              <a:t>     (</a:t>
            </a:r>
            <a:r>
              <a:rPr lang="tr-TR" sz="2800" b="1"/>
              <a:t>=</a:t>
            </a:r>
            <a:r>
              <a:rPr lang="en-US" sz="2800" b="1"/>
              <a:t>research intensity in defense sector)</a:t>
            </a:r>
          </a:p>
          <a:p>
            <a:pPr marL="457200" indent="-457200"/>
            <a:r>
              <a:rPr lang="en-US" sz="2800" b="1" i="1"/>
              <a:t>w</a:t>
            </a:r>
            <a:r>
              <a:rPr lang="en-US" sz="2800" b="1" i="1" baseline="-25000"/>
              <a:t>M</a:t>
            </a:r>
            <a:r>
              <a:rPr lang="en-US" sz="2800" b="1"/>
              <a:t>: Real wage rate of human capital in military sector</a:t>
            </a:r>
            <a:endParaRPr lang="en-US" sz="2800" b="1" i="1"/>
          </a:p>
        </p:txBody>
      </p:sp>
      <p:graphicFrame>
        <p:nvGraphicFramePr>
          <p:cNvPr id="21506" name="Object 8"/>
          <p:cNvGraphicFramePr>
            <a:graphicFrameLocks noChangeAspect="1"/>
          </p:cNvGraphicFramePr>
          <p:nvPr/>
        </p:nvGraphicFramePr>
        <p:xfrm>
          <a:off x="1981200" y="3016250"/>
          <a:ext cx="3711575" cy="533400"/>
        </p:xfrm>
        <a:graphic>
          <a:graphicData uri="http://schemas.openxmlformats.org/presentationml/2006/ole">
            <p:oleObj spid="_x0000_s21506" name="Denklem" r:id="rId3" imgW="2412720" imgH="342720" progId="Equation.3">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3 Slayt Numarası Yer Tutucusu"/>
          <p:cNvSpPr>
            <a:spLocks noGrp="1"/>
          </p:cNvSpPr>
          <p:nvPr>
            <p:ph type="sldNum" sz="quarter" idx="12"/>
          </p:nvPr>
        </p:nvSpPr>
        <p:spPr/>
        <p:txBody>
          <a:bodyPr/>
          <a:lstStyle/>
          <a:p>
            <a:pPr>
              <a:defRPr/>
            </a:pPr>
            <a:fld id="{8BE468F9-78A0-401D-A71C-3C72C78B4F3E}" type="slidenum">
              <a:rPr lang="en-US" smtClean="0"/>
              <a:pPr>
                <a:defRPr/>
              </a:pPr>
              <a:t>33</a:t>
            </a:fld>
            <a:endParaRPr lang="en-US" smtClean="0"/>
          </a:p>
        </p:txBody>
      </p:sp>
      <p:sp>
        <p:nvSpPr>
          <p:cNvPr id="22536" name="Text Box 2"/>
          <p:cNvSpPr txBox="1">
            <a:spLocks noChangeArrowheads="1"/>
          </p:cNvSpPr>
          <p:nvPr/>
        </p:nvSpPr>
        <p:spPr bwMode="auto">
          <a:xfrm>
            <a:off x="457200" y="1143000"/>
            <a:ext cx="8153400" cy="954088"/>
          </a:xfrm>
          <a:prstGeom prst="rect">
            <a:avLst/>
          </a:prstGeom>
          <a:noFill/>
          <a:ln w="9525">
            <a:noFill/>
            <a:miter lim="800000"/>
            <a:headEnd/>
            <a:tailEnd/>
          </a:ln>
        </p:spPr>
        <p:txBody>
          <a:bodyPr>
            <a:spAutoFit/>
          </a:bodyPr>
          <a:lstStyle/>
          <a:p>
            <a:pPr marL="457200" indent="-457200"/>
            <a:endParaRPr lang="en-US" sz="2800" b="1">
              <a:cs typeface="Times New Roman" pitchFamily="18" charset="0"/>
            </a:endParaRPr>
          </a:p>
          <a:p>
            <a:pPr marL="457200" indent="-457200"/>
            <a:r>
              <a:rPr lang="en-US" sz="2800" b="1">
                <a:cs typeface="Times New Roman" pitchFamily="18" charset="0"/>
              </a:rPr>
              <a:t>II. Profit Equation</a:t>
            </a:r>
            <a:endParaRPr lang="en-US" sz="2800" b="1" i="1"/>
          </a:p>
        </p:txBody>
      </p:sp>
      <p:sp>
        <p:nvSpPr>
          <p:cNvPr id="22537" name="Text Box 3"/>
          <p:cNvSpPr txBox="1">
            <a:spLocks noChangeArrowheads="1"/>
          </p:cNvSpPr>
          <p:nvPr/>
        </p:nvSpPr>
        <p:spPr bwMode="auto">
          <a:xfrm>
            <a:off x="1143000" y="457200"/>
            <a:ext cx="6721475" cy="954088"/>
          </a:xfrm>
          <a:prstGeom prst="rect">
            <a:avLst/>
          </a:prstGeom>
          <a:noFill/>
          <a:ln w="9525">
            <a:noFill/>
            <a:miter lim="800000"/>
            <a:headEnd/>
            <a:tailEnd/>
          </a:ln>
        </p:spPr>
        <p:txBody>
          <a:bodyPr>
            <a:spAutoFit/>
          </a:bodyPr>
          <a:lstStyle/>
          <a:p>
            <a:pPr algn="ctr"/>
            <a:r>
              <a:rPr lang="en-US" sz="2800" b="1"/>
              <a:t>Suitability for Further Extensions-</a:t>
            </a:r>
            <a:r>
              <a:rPr lang="en-US" sz="2800" b="1">
                <a:solidFill>
                  <a:srgbClr val="FF0000"/>
                </a:solidFill>
              </a:rPr>
              <a:t>2</a:t>
            </a:r>
          </a:p>
          <a:p>
            <a:pPr algn="ctr"/>
            <a:r>
              <a:rPr lang="en-US" sz="2800" b="1"/>
              <a:t>Defense Spending</a:t>
            </a:r>
          </a:p>
        </p:txBody>
      </p:sp>
      <p:graphicFrame>
        <p:nvGraphicFramePr>
          <p:cNvPr id="22530" name="Object 2"/>
          <p:cNvGraphicFramePr>
            <a:graphicFrameLocks noChangeAspect="1"/>
          </p:cNvGraphicFramePr>
          <p:nvPr/>
        </p:nvGraphicFramePr>
        <p:xfrm>
          <a:off x="577850" y="2362200"/>
          <a:ext cx="7623175" cy="955675"/>
        </p:xfrm>
        <a:graphic>
          <a:graphicData uri="http://schemas.openxmlformats.org/presentationml/2006/ole">
            <p:oleObj spid="_x0000_s22530" name="Denklem" r:id="rId3" imgW="5371920" imgH="672840" progId="Equation.3">
              <p:embed/>
            </p:oleObj>
          </a:graphicData>
        </a:graphic>
      </p:graphicFrame>
      <p:sp>
        <p:nvSpPr>
          <p:cNvPr id="22538" name="Text Box 2"/>
          <p:cNvSpPr txBox="1">
            <a:spLocks noChangeArrowheads="1"/>
          </p:cNvSpPr>
          <p:nvPr/>
        </p:nvSpPr>
        <p:spPr bwMode="auto">
          <a:xfrm>
            <a:off x="457200" y="3590925"/>
            <a:ext cx="8305800" cy="523875"/>
          </a:xfrm>
          <a:prstGeom prst="rect">
            <a:avLst/>
          </a:prstGeom>
          <a:noFill/>
          <a:ln w="9525">
            <a:noFill/>
            <a:miter lim="800000"/>
            <a:headEnd/>
            <a:tailEnd/>
          </a:ln>
        </p:spPr>
        <p:txBody>
          <a:bodyPr>
            <a:spAutoFit/>
          </a:bodyPr>
          <a:lstStyle/>
          <a:p>
            <a:pPr marL="457200" indent="-457200"/>
            <a:r>
              <a:rPr lang="en-US" sz="2800" b="1">
                <a:cs typeface="Times New Roman" pitchFamily="18" charset="0"/>
              </a:rPr>
              <a:t>I</a:t>
            </a:r>
            <a:r>
              <a:rPr lang="en-US" sz="2800" b="1"/>
              <a:t>II</a:t>
            </a:r>
            <a:r>
              <a:rPr lang="en-US" sz="2800" b="1">
                <a:cs typeface="Times New Roman" pitchFamily="18" charset="0"/>
              </a:rPr>
              <a:t>. </a:t>
            </a:r>
            <a:r>
              <a:rPr lang="en-US" sz="2800" b="1"/>
              <a:t>Human Capital Allocation</a:t>
            </a:r>
          </a:p>
        </p:txBody>
      </p:sp>
      <p:graphicFrame>
        <p:nvGraphicFramePr>
          <p:cNvPr id="22531" name="Object 3"/>
          <p:cNvGraphicFramePr>
            <a:graphicFrameLocks noChangeAspect="1"/>
          </p:cNvGraphicFramePr>
          <p:nvPr/>
        </p:nvGraphicFramePr>
        <p:xfrm>
          <a:off x="719138" y="4584700"/>
          <a:ext cx="1490662" cy="403225"/>
        </p:xfrm>
        <a:graphic>
          <a:graphicData uri="http://schemas.openxmlformats.org/presentationml/2006/ole">
            <p:oleObj spid="_x0000_s22531" name="Denklem" r:id="rId4" imgW="1320480" imgH="355320" progId="Equation.3">
              <p:embed/>
            </p:oleObj>
          </a:graphicData>
        </a:graphic>
      </p:graphicFrame>
      <p:graphicFrame>
        <p:nvGraphicFramePr>
          <p:cNvPr id="22532" name="Object 4"/>
          <p:cNvGraphicFramePr>
            <a:graphicFrameLocks noChangeAspect="1"/>
          </p:cNvGraphicFramePr>
          <p:nvPr/>
        </p:nvGraphicFramePr>
        <p:xfrm>
          <a:off x="2590800" y="4592638"/>
          <a:ext cx="2274888" cy="436562"/>
        </p:xfrm>
        <a:graphic>
          <a:graphicData uri="http://schemas.openxmlformats.org/presentationml/2006/ole">
            <p:oleObj spid="_x0000_s22532" name="Denklem" r:id="rId5" imgW="1828800" imgH="355320" progId="Equation.3">
              <p:embed/>
            </p:oleObj>
          </a:graphicData>
        </a:graphic>
      </p:graphicFrame>
      <p:graphicFrame>
        <p:nvGraphicFramePr>
          <p:cNvPr id="22533" name="Object 5"/>
          <p:cNvGraphicFramePr>
            <a:graphicFrameLocks noChangeAspect="1"/>
          </p:cNvGraphicFramePr>
          <p:nvPr/>
        </p:nvGraphicFramePr>
        <p:xfrm>
          <a:off x="5181600" y="4584700"/>
          <a:ext cx="1809750" cy="444500"/>
        </p:xfrm>
        <a:graphic>
          <a:graphicData uri="http://schemas.openxmlformats.org/presentationml/2006/ole">
            <p:oleObj spid="_x0000_s22533" name="Denklem" r:id="rId6" imgW="1447560" imgH="355320" progId="Equation.3">
              <p:embed/>
            </p:oleObj>
          </a:graphicData>
        </a:graphic>
      </p:graphicFrame>
      <p:graphicFrame>
        <p:nvGraphicFramePr>
          <p:cNvPr id="22534" name="Object 6"/>
          <p:cNvGraphicFramePr>
            <a:graphicFrameLocks noChangeAspect="1"/>
          </p:cNvGraphicFramePr>
          <p:nvPr/>
        </p:nvGraphicFramePr>
        <p:xfrm>
          <a:off x="2438400" y="5410200"/>
          <a:ext cx="3108325" cy="533400"/>
        </p:xfrm>
        <a:graphic>
          <a:graphicData uri="http://schemas.openxmlformats.org/presentationml/2006/ole">
            <p:oleObj spid="_x0000_s22534" name="Denklem" r:id="rId7" imgW="1993680" imgH="342720" progId="Equation.3">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3 Slayt Numarası Yer Tutucusu"/>
          <p:cNvSpPr>
            <a:spLocks noGrp="1"/>
          </p:cNvSpPr>
          <p:nvPr>
            <p:ph type="sldNum" sz="quarter" idx="12"/>
          </p:nvPr>
        </p:nvSpPr>
        <p:spPr/>
        <p:txBody>
          <a:bodyPr/>
          <a:lstStyle/>
          <a:p>
            <a:pPr>
              <a:defRPr/>
            </a:pPr>
            <a:fld id="{ECBAECC4-1E4D-44E4-BD49-4B1B79917D86}" type="slidenum">
              <a:rPr lang="en-US" smtClean="0"/>
              <a:pPr>
                <a:defRPr/>
              </a:pPr>
              <a:t>34</a:t>
            </a:fld>
            <a:endParaRPr lang="en-US" smtClean="0"/>
          </a:p>
        </p:txBody>
      </p:sp>
      <p:sp>
        <p:nvSpPr>
          <p:cNvPr id="23557" name="Text Box 3"/>
          <p:cNvSpPr txBox="1">
            <a:spLocks noChangeArrowheads="1"/>
          </p:cNvSpPr>
          <p:nvPr/>
        </p:nvSpPr>
        <p:spPr bwMode="auto">
          <a:xfrm>
            <a:off x="1143000" y="457200"/>
            <a:ext cx="6721475" cy="954088"/>
          </a:xfrm>
          <a:prstGeom prst="rect">
            <a:avLst/>
          </a:prstGeom>
          <a:noFill/>
          <a:ln w="9525">
            <a:noFill/>
            <a:miter lim="800000"/>
            <a:headEnd/>
            <a:tailEnd/>
          </a:ln>
        </p:spPr>
        <p:txBody>
          <a:bodyPr>
            <a:spAutoFit/>
          </a:bodyPr>
          <a:lstStyle/>
          <a:p>
            <a:pPr algn="ctr"/>
            <a:r>
              <a:rPr lang="en-US" sz="2800" b="1"/>
              <a:t>Suitability for Further Extensions-</a:t>
            </a:r>
            <a:r>
              <a:rPr lang="en-US" sz="2800" b="1">
                <a:solidFill>
                  <a:srgbClr val="FF0000"/>
                </a:solidFill>
              </a:rPr>
              <a:t>2</a:t>
            </a:r>
          </a:p>
          <a:p>
            <a:pPr algn="ctr"/>
            <a:r>
              <a:rPr lang="en-US" sz="2800" b="1"/>
              <a:t>Defense Spending</a:t>
            </a:r>
          </a:p>
        </p:txBody>
      </p:sp>
      <p:sp>
        <p:nvSpPr>
          <p:cNvPr id="23558" name="Text Box 7"/>
          <p:cNvSpPr txBox="1">
            <a:spLocks noChangeArrowheads="1"/>
          </p:cNvSpPr>
          <p:nvPr/>
        </p:nvSpPr>
        <p:spPr bwMode="auto">
          <a:xfrm>
            <a:off x="533400" y="1524000"/>
            <a:ext cx="7848600" cy="519113"/>
          </a:xfrm>
          <a:prstGeom prst="rect">
            <a:avLst/>
          </a:prstGeom>
          <a:noFill/>
          <a:ln w="9525">
            <a:noFill/>
            <a:miter lim="800000"/>
            <a:headEnd/>
            <a:tailEnd/>
          </a:ln>
        </p:spPr>
        <p:txBody>
          <a:bodyPr>
            <a:spAutoFit/>
          </a:bodyPr>
          <a:lstStyle/>
          <a:p>
            <a:pPr marL="398463" indent="-398463"/>
            <a:r>
              <a:rPr lang="en-US" sz="2800" b="1"/>
              <a:t>I</a:t>
            </a:r>
            <a:r>
              <a:rPr lang="tr-TR" sz="2800" b="1"/>
              <a:t>V</a:t>
            </a:r>
            <a:r>
              <a:rPr lang="en-US" sz="2800" b="1"/>
              <a:t>. Macroeconomic Budget Constraint:</a:t>
            </a:r>
            <a:endParaRPr lang="en-US" b="1"/>
          </a:p>
        </p:txBody>
      </p:sp>
      <p:graphicFrame>
        <p:nvGraphicFramePr>
          <p:cNvPr id="23554" name="Object 2"/>
          <p:cNvGraphicFramePr>
            <a:graphicFrameLocks noChangeAspect="1"/>
          </p:cNvGraphicFramePr>
          <p:nvPr/>
        </p:nvGraphicFramePr>
        <p:xfrm>
          <a:off x="1676400" y="2667000"/>
          <a:ext cx="5013325" cy="679450"/>
        </p:xfrm>
        <a:graphic>
          <a:graphicData uri="http://schemas.openxmlformats.org/presentationml/2006/ole">
            <p:oleObj spid="_x0000_s23554" name="Denklem" r:id="rId3" imgW="2717640" imgH="368280" progId="Equation.3">
              <p:embed/>
            </p:oleObj>
          </a:graphicData>
        </a:graphic>
      </p:graphicFrame>
      <p:sp>
        <p:nvSpPr>
          <p:cNvPr id="23559" name="Text Box 7"/>
          <p:cNvSpPr txBox="1">
            <a:spLocks noChangeArrowheads="1"/>
          </p:cNvSpPr>
          <p:nvPr/>
        </p:nvSpPr>
        <p:spPr bwMode="auto">
          <a:xfrm>
            <a:off x="457200" y="3968750"/>
            <a:ext cx="7848600" cy="519113"/>
          </a:xfrm>
          <a:prstGeom prst="rect">
            <a:avLst/>
          </a:prstGeom>
          <a:noFill/>
          <a:ln w="9525">
            <a:noFill/>
            <a:miter lim="800000"/>
            <a:headEnd/>
            <a:tailEnd/>
          </a:ln>
        </p:spPr>
        <p:txBody>
          <a:bodyPr>
            <a:spAutoFit/>
          </a:bodyPr>
          <a:lstStyle/>
          <a:p>
            <a:pPr marL="398463" indent="-398463"/>
            <a:r>
              <a:rPr lang="tr-TR" sz="2800" b="1"/>
              <a:t>V</a:t>
            </a:r>
            <a:r>
              <a:rPr lang="en-US" sz="2800" b="1"/>
              <a:t>. </a:t>
            </a:r>
            <a:r>
              <a:rPr lang="tr-TR" sz="2800" b="1"/>
              <a:t>R&amp;D Sector</a:t>
            </a:r>
            <a:endParaRPr lang="en-US" b="1"/>
          </a:p>
        </p:txBody>
      </p:sp>
      <p:graphicFrame>
        <p:nvGraphicFramePr>
          <p:cNvPr id="23555" name="Object 3"/>
          <p:cNvGraphicFramePr>
            <a:graphicFrameLocks noChangeAspect="1"/>
          </p:cNvGraphicFramePr>
          <p:nvPr/>
        </p:nvGraphicFramePr>
        <p:xfrm>
          <a:off x="1905000" y="5105400"/>
          <a:ext cx="4429125" cy="685800"/>
        </p:xfrm>
        <a:graphic>
          <a:graphicData uri="http://schemas.openxmlformats.org/presentationml/2006/ole">
            <p:oleObj spid="_x0000_s23555" name="Denklem" r:id="rId4" imgW="2705040" imgH="368280" progId="Equation.3">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3 Slayt Numarası Yer Tutucusu"/>
          <p:cNvSpPr>
            <a:spLocks noGrp="1"/>
          </p:cNvSpPr>
          <p:nvPr>
            <p:ph type="sldNum" sz="quarter" idx="12"/>
          </p:nvPr>
        </p:nvSpPr>
        <p:spPr/>
        <p:txBody>
          <a:bodyPr/>
          <a:lstStyle/>
          <a:p>
            <a:pPr>
              <a:defRPr/>
            </a:pPr>
            <a:fld id="{6F1016D3-FEA0-4A38-8D60-70C1FF84306C}" type="slidenum">
              <a:rPr lang="en-US" smtClean="0"/>
              <a:pPr>
                <a:defRPr/>
              </a:pPr>
              <a:t>35</a:t>
            </a:fld>
            <a:endParaRPr lang="en-US" smtClean="0"/>
          </a:p>
        </p:txBody>
      </p:sp>
      <p:sp>
        <p:nvSpPr>
          <p:cNvPr id="24582" name="Text Box 3"/>
          <p:cNvSpPr txBox="1">
            <a:spLocks noChangeArrowheads="1"/>
          </p:cNvSpPr>
          <p:nvPr/>
        </p:nvSpPr>
        <p:spPr bwMode="auto">
          <a:xfrm>
            <a:off x="228600" y="1981200"/>
            <a:ext cx="8686800" cy="523875"/>
          </a:xfrm>
          <a:prstGeom prst="rect">
            <a:avLst/>
          </a:prstGeom>
          <a:noFill/>
          <a:ln w="9525">
            <a:noFill/>
            <a:miter lim="800000"/>
            <a:headEnd/>
            <a:tailEnd/>
          </a:ln>
        </p:spPr>
        <p:txBody>
          <a:bodyPr>
            <a:spAutoFit/>
          </a:bodyPr>
          <a:lstStyle/>
          <a:p>
            <a:r>
              <a:rPr lang="en-US" sz="2800" b="1"/>
              <a:t>Long-run determinants of GDP per capita</a:t>
            </a:r>
          </a:p>
        </p:txBody>
      </p:sp>
      <p:graphicFrame>
        <p:nvGraphicFramePr>
          <p:cNvPr id="24578" name="Object 2"/>
          <p:cNvGraphicFramePr>
            <a:graphicFrameLocks noChangeAspect="1"/>
          </p:cNvGraphicFramePr>
          <p:nvPr/>
        </p:nvGraphicFramePr>
        <p:xfrm>
          <a:off x="381000" y="2819400"/>
          <a:ext cx="8202613" cy="838200"/>
        </p:xfrm>
        <a:graphic>
          <a:graphicData uri="http://schemas.openxmlformats.org/presentationml/2006/ole">
            <p:oleObj spid="_x0000_s24578" name="Denklem" r:id="rId3" imgW="7988040" imgH="672840" progId="Equation.3">
              <p:embed/>
            </p:oleObj>
          </a:graphicData>
        </a:graphic>
      </p:graphicFrame>
      <p:graphicFrame>
        <p:nvGraphicFramePr>
          <p:cNvPr id="24579" name="Object 3"/>
          <p:cNvGraphicFramePr>
            <a:graphicFrameLocks noChangeAspect="1"/>
          </p:cNvGraphicFramePr>
          <p:nvPr/>
        </p:nvGraphicFramePr>
        <p:xfrm>
          <a:off x="435962" y="4114800"/>
          <a:ext cx="2719988" cy="457200"/>
        </p:xfrm>
        <a:graphic>
          <a:graphicData uri="http://schemas.openxmlformats.org/presentationml/2006/ole">
            <p:oleObj spid="_x0000_s24579" name="Denklem" r:id="rId4" imgW="1854000" imgH="317160" progId="Equation.3">
              <p:embed/>
            </p:oleObj>
          </a:graphicData>
        </a:graphic>
      </p:graphicFrame>
      <p:graphicFrame>
        <p:nvGraphicFramePr>
          <p:cNvPr id="24580" name="Object 4"/>
          <p:cNvGraphicFramePr>
            <a:graphicFrameLocks noChangeAspect="1"/>
          </p:cNvGraphicFramePr>
          <p:nvPr/>
        </p:nvGraphicFramePr>
        <p:xfrm>
          <a:off x="4267200" y="4038600"/>
          <a:ext cx="4046971" cy="533400"/>
        </p:xfrm>
        <a:graphic>
          <a:graphicData uri="http://schemas.openxmlformats.org/presentationml/2006/ole">
            <p:oleObj spid="_x0000_s24580" name="Denklem" r:id="rId5" imgW="2666880" imgH="355320" progId="Equation.3">
              <p:embed/>
            </p:oleObj>
          </a:graphicData>
        </a:graphic>
      </p:graphicFrame>
      <p:sp>
        <p:nvSpPr>
          <p:cNvPr id="24583" name="Text Box 3"/>
          <p:cNvSpPr txBox="1">
            <a:spLocks noChangeArrowheads="1"/>
          </p:cNvSpPr>
          <p:nvPr/>
        </p:nvSpPr>
        <p:spPr bwMode="auto">
          <a:xfrm>
            <a:off x="1143000" y="457200"/>
            <a:ext cx="6721475" cy="954088"/>
          </a:xfrm>
          <a:prstGeom prst="rect">
            <a:avLst/>
          </a:prstGeom>
          <a:noFill/>
          <a:ln w="9525">
            <a:noFill/>
            <a:miter lim="800000"/>
            <a:headEnd/>
            <a:tailEnd/>
          </a:ln>
        </p:spPr>
        <p:txBody>
          <a:bodyPr>
            <a:spAutoFit/>
          </a:bodyPr>
          <a:lstStyle/>
          <a:p>
            <a:pPr algn="ctr"/>
            <a:r>
              <a:rPr lang="en-US" sz="2800" b="1"/>
              <a:t>Suitability for Further Extensions-</a:t>
            </a:r>
            <a:r>
              <a:rPr lang="en-US" sz="2800" b="1">
                <a:solidFill>
                  <a:srgbClr val="FF0000"/>
                </a:solidFill>
              </a:rPr>
              <a:t>2</a:t>
            </a:r>
          </a:p>
          <a:p>
            <a:pPr algn="ctr"/>
            <a:r>
              <a:rPr lang="en-US" sz="2800" b="1"/>
              <a:t>Defense Spending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3 Slayt Numarası Yer Tutucusu"/>
          <p:cNvSpPr>
            <a:spLocks noGrp="1"/>
          </p:cNvSpPr>
          <p:nvPr>
            <p:ph type="sldNum" sz="quarter" idx="12"/>
          </p:nvPr>
        </p:nvSpPr>
        <p:spPr/>
        <p:txBody>
          <a:bodyPr/>
          <a:lstStyle/>
          <a:p>
            <a:pPr>
              <a:defRPr/>
            </a:pPr>
            <a:fld id="{7FF4817B-2398-403A-8C12-0E806808C6D7}" type="slidenum">
              <a:rPr lang="en-US" smtClean="0"/>
              <a:pPr>
                <a:defRPr/>
              </a:pPr>
              <a:t>36</a:t>
            </a:fld>
            <a:endParaRPr lang="en-US" smtClean="0"/>
          </a:p>
        </p:txBody>
      </p:sp>
      <p:sp>
        <p:nvSpPr>
          <p:cNvPr id="25608" name="Text Box 2"/>
          <p:cNvSpPr txBox="1">
            <a:spLocks noChangeArrowheads="1"/>
          </p:cNvSpPr>
          <p:nvPr/>
        </p:nvSpPr>
        <p:spPr bwMode="auto">
          <a:xfrm>
            <a:off x="304800" y="2362200"/>
            <a:ext cx="2895600" cy="523875"/>
          </a:xfrm>
          <a:prstGeom prst="rect">
            <a:avLst/>
          </a:prstGeom>
          <a:noFill/>
          <a:ln w="9525">
            <a:noFill/>
            <a:miter lim="800000"/>
            <a:headEnd/>
            <a:tailEnd/>
          </a:ln>
        </p:spPr>
        <p:txBody>
          <a:bodyPr>
            <a:spAutoFit/>
          </a:bodyPr>
          <a:lstStyle/>
          <a:p>
            <a:r>
              <a:rPr lang="en-US" sz="2800" b="1"/>
              <a:t>Balanced Budget</a:t>
            </a:r>
            <a:endParaRPr lang="en-US" sz="2800" b="1">
              <a:cs typeface="Times New Roman" pitchFamily="18" charset="0"/>
            </a:endParaRPr>
          </a:p>
        </p:txBody>
      </p:sp>
      <p:sp>
        <p:nvSpPr>
          <p:cNvPr id="25609" name="Text Box 3"/>
          <p:cNvSpPr txBox="1">
            <a:spLocks noChangeArrowheads="1"/>
          </p:cNvSpPr>
          <p:nvPr/>
        </p:nvSpPr>
        <p:spPr bwMode="auto">
          <a:xfrm>
            <a:off x="228600" y="381000"/>
            <a:ext cx="8686800" cy="1384300"/>
          </a:xfrm>
          <a:prstGeom prst="rect">
            <a:avLst/>
          </a:prstGeom>
          <a:noFill/>
          <a:ln w="9525">
            <a:noFill/>
            <a:miter lim="800000"/>
            <a:headEnd/>
            <a:tailEnd/>
          </a:ln>
        </p:spPr>
        <p:txBody>
          <a:bodyPr>
            <a:spAutoFit/>
          </a:bodyPr>
          <a:lstStyle/>
          <a:p>
            <a:r>
              <a:rPr lang="en-US" sz="2800" b="1"/>
              <a:t>Empirical Applications:</a:t>
            </a:r>
          </a:p>
          <a:p>
            <a:r>
              <a:rPr lang="en-US" sz="2800" b="1"/>
              <a:t>Long-run determinants of GDP per capita for developing Countries (</a:t>
            </a:r>
            <a:r>
              <a:rPr lang="en-US" sz="2800" b="1">
                <a:solidFill>
                  <a:srgbClr val="FF0000"/>
                </a:solidFill>
              </a:rPr>
              <a:t>No Spillover Effect</a:t>
            </a:r>
            <a:r>
              <a:rPr lang="en-US" sz="2800" b="1"/>
              <a:t>) </a:t>
            </a:r>
          </a:p>
        </p:txBody>
      </p:sp>
      <p:graphicFrame>
        <p:nvGraphicFramePr>
          <p:cNvPr id="25602" name="Object 2"/>
          <p:cNvGraphicFramePr>
            <a:graphicFrameLocks noChangeAspect="1"/>
          </p:cNvGraphicFramePr>
          <p:nvPr/>
        </p:nvGraphicFramePr>
        <p:xfrm>
          <a:off x="841375" y="4564063"/>
          <a:ext cx="2314575" cy="388937"/>
        </p:xfrm>
        <a:graphic>
          <a:graphicData uri="http://schemas.openxmlformats.org/presentationml/2006/ole">
            <p:oleObj spid="_x0000_s25602" name="Denklem" r:id="rId3" imgW="1854000" imgH="317160" progId="Equation.3">
              <p:embed/>
            </p:oleObj>
          </a:graphicData>
        </a:graphic>
      </p:graphicFrame>
      <p:graphicFrame>
        <p:nvGraphicFramePr>
          <p:cNvPr id="25603" name="Object 3"/>
          <p:cNvGraphicFramePr>
            <a:graphicFrameLocks noChangeAspect="1"/>
          </p:cNvGraphicFramePr>
          <p:nvPr/>
        </p:nvGraphicFramePr>
        <p:xfrm>
          <a:off x="3535363" y="2362199"/>
          <a:ext cx="2941637" cy="479995"/>
        </p:xfrm>
        <a:graphic>
          <a:graphicData uri="http://schemas.openxmlformats.org/presentationml/2006/ole">
            <p:oleObj spid="_x0000_s25603" name="Denklem" r:id="rId4" imgW="2184120" imgH="355320" progId="Equation.3">
              <p:embed/>
            </p:oleObj>
          </a:graphicData>
        </a:graphic>
      </p:graphicFrame>
      <p:graphicFrame>
        <p:nvGraphicFramePr>
          <p:cNvPr id="25604" name="Object 4"/>
          <p:cNvGraphicFramePr>
            <a:graphicFrameLocks noChangeAspect="1"/>
          </p:cNvGraphicFramePr>
          <p:nvPr/>
        </p:nvGraphicFramePr>
        <p:xfrm>
          <a:off x="3505200" y="4495800"/>
          <a:ext cx="2206625" cy="457200"/>
        </p:xfrm>
        <a:graphic>
          <a:graphicData uri="http://schemas.openxmlformats.org/presentationml/2006/ole">
            <p:oleObj spid="_x0000_s25604" name="Denklem" r:id="rId5" imgW="1688760" imgH="355320" progId="Equation.3">
              <p:embed/>
            </p:oleObj>
          </a:graphicData>
        </a:graphic>
      </p:graphicFrame>
      <p:graphicFrame>
        <p:nvGraphicFramePr>
          <p:cNvPr id="25605" name="Object 5"/>
          <p:cNvGraphicFramePr>
            <a:graphicFrameLocks noChangeAspect="1"/>
          </p:cNvGraphicFramePr>
          <p:nvPr/>
        </p:nvGraphicFramePr>
        <p:xfrm>
          <a:off x="6121400" y="4495800"/>
          <a:ext cx="1897063" cy="457200"/>
        </p:xfrm>
        <a:graphic>
          <a:graphicData uri="http://schemas.openxmlformats.org/presentationml/2006/ole">
            <p:oleObj spid="_x0000_s25605" name="Denklem" r:id="rId6" imgW="1422360" imgH="342720" progId="Equation.3">
              <p:embed/>
            </p:oleObj>
          </a:graphicData>
        </a:graphic>
      </p:graphicFrame>
      <p:graphicFrame>
        <p:nvGraphicFramePr>
          <p:cNvPr id="25606" name="Object 6"/>
          <p:cNvGraphicFramePr>
            <a:graphicFrameLocks noChangeAspect="1"/>
          </p:cNvGraphicFramePr>
          <p:nvPr/>
        </p:nvGraphicFramePr>
        <p:xfrm>
          <a:off x="304800" y="3505200"/>
          <a:ext cx="7993063" cy="668338"/>
        </p:xfrm>
        <a:graphic>
          <a:graphicData uri="http://schemas.openxmlformats.org/presentationml/2006/ole">
            <p:oleObj spid="_x0000_s25606" name="Denklem" r:id="rId7" imgW="7988040" imgH="672840" progId="Equation.3">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3" name="3 Slayt Numarası Yer Tutucusu"/>
          <p:cNvSpPr>
            <a:spLocks noGrp="1"/>
          </p:cNvSpPr>
          <p:nvPr>
            <p:ph type="sldNum" sz="quarter" idx="12"/>
          </p:nvPr>
        </p:nvSpPr>
        <p:spPr/>
        <p:txBody>
          <a:bodyPr/>
          <a:lstStyle/>
          <a:p>
            <a:pPr>
              <a:defRPr/>
            </a:pPr>
            <a:fld id="{B047B615-2284-4710-8E29-BABD388EC6A7}" type="slidenum">
              <a:rPr lang="en-US" smtClean="0"/>
              <a:pPr>
                <a:defRPr/>
              </a:pPr>
              <a:t>37</a:t>
            </a:fld>
            <a:endParaRPr lang="en-US" smtClean="0"/>
          </a:p>
        </p:txBody>
      </p:sp>
      <p:sp>
        <p:nvSpPr>
          <p:cNvPr id="26634" name="Text Box 3"/>
          <p:cNvSpPr txBox="1">
            <a:spLocks noChangeArrowheads="1"/>
          </p:cNvSpPr>
          <p:nvPr/>
        </p:nvSpPr>
        <p:spPr bwMode="auto">
          <a:xfrm>
            <a:off x="228600" y="1371600"/>
            <a:ext cx="8686800" cy="523875"/>
          </a:xfrm>
          <a:prstGeom prst="rect">
            <a:avLst/>
          </a:prstGeom>
          <a:noFill/>
          <a:ln w="9525">
            <a:noFill/>
            <a:miter lim="800000"/>
            <a:headEnd/>
            <a:tailEnd/>
          </a:ln>
        </p:spPr>
        <p:txBody>
          <a:bodyPr>
            <a:spAutoFit/>
          </a:bodyPr>
          <a:lstStyle/>
          <a:p>
            <a:r>
              <a:rPr lang="en-US" sz="2800" b="1"/>
              <a:t>Convergence Equation</a:t>
            </a:r>
          </a:p>
        </p:txBody>
      </p:sp>
      <p:sp>
        <p:nvSpPr>
          <p:cNvPr id="26635" name="Rectangle 19"/>
          <p:cNvSpPr>
            <a:spLocks noChangeArrowheads="1"/>
          </p:cNvSpPr>
          <p:nvPr/>
        </p:nvSpPr>
        <p:spPr bwMode="auto">
          <a:xfrm>
            <a:off x="152400" y="3886200"/>
            <a:ext cx="5562600" cy="2678113"/>
          </a:xfrm>
          <a:prstGeom prst="rect">
            <a:avLst/>
          </a:prstGeom>
          <a:noFill/>
          <a:ln w="9525">
            <a:noFill/>
            <a:miter lim="800000"/>
            <a:headEnd/>
            <a:tailEnd/>
          </a:ln>
        </p:spPr>
        <p:txBody>
          <a:bodyPr>
            <a:spAutoFit/>
          </a:bodyPr>
          <a:lstStyle/>
          <a:p>
            <a:pPr marL="457200" indent="-457200"/>
            <a:r>
              <a:rPr lang="en-US" b="1" i="1"/>
              <a:t>β</a:t>
            </a:r>
            <a:r>
              <a:rPr lang="en-US" b="1" i="1" baseline="-25000"/>
              <a:t>0	</a:t>
            </a:r>
            <a:r>
              <a:rPr lang="en-US" b="1"/>
              <a:t>: Constant term</a:t>
            </a:r>
            <a:endParaRPr lang="en-US" b="1" i="1"/>
          </a:p>
          <a:p>
            <a:pPr marL="457200" indent="-457200"/>
            <a:r>
              <a:rPr lang="en-US" b="1" i="1"/>
              <a:t>β</a:t>
            </a:r>
            <a:r>
              <a:rPr lang="en-US" b="1" i="1" baseline="-25000"/>
              <a:t>1 	</a:t>
            </a:r>
            <a:r>
              <a:rPr lang="en-US" b="1"/>
              <a:t>: Coefficient of initial level of income</a:t>
            </a:r>
            <a:endParaRPr lang="en-US" b="1" i="1"/>
          </a:p>
          <a:p>
            <a:pPr marL="457200" indent="-457200"/>
            <a:r>
              <a:rPr lang="en-US" b="1" i="1"/>
              <a:t>β</a:t>
            </a:r>
            <a:r>
              <a:rPr lang="en-US" b="1" i="1" baseline="-25000"/>
              <a:t>2 </a:t>
            </a:r>
            <a:r>
              <a:rPr lang="en-US" b="1" i="1" baseline="-25000">
                <a:cs typeface="Times New Roman" pitchFamily="18" charset="0"/>
              </a:rPr>
              <a:t>	</a:t>
            </a:r>
            <a:r>
              <a:rPr lang="en-US" b="1"/>
              <a:t>: Contribution of human capital</a:t>
            </a:r>
          </a:p>
          <a:p>
            <a:pPr marL="457200" indent="-457200"/>
            <a:r>
              <a:rPr lang="en-US" b="1" i="1"/>
              <a:t>β</a:t>
            </a:r>
            <a:r>
              <a:rPr lang="en-US" b="1" i="1" baseline="-25000"/>
              <a:t>3 </a:t>
            </a:r>
            <a:r>
              <a:rPr lang="en-US" b="1" i="1" baseline="-25000">
                <a:cs typeface="Times New Roman" pitchFamily="18" charset="0"/>
              </a:rPr>
              <a:t>	</a:t>
            </a:r>
            <a:r>
              <a:rPr lang="en-US" b="1"/>
              <a:t>: Contribution of investment rate</a:t>
            </a:r>
          </a:p>
          <a:p>
            <a:pPr marL="457200" indent="-457200"/>
            <a:r>
              <a:rPr lang="en-US" b="1" i="1"/>
              <a:t>β</a:t>
            </a:r>
            <a:r>
              <a:rPr lang="en-US" b="1" i="1" baseline="-25000"/>
              <a:t>4 </a:t>
            </a:r>
            <a:r>
              <a:rPr lang="en-US" b="1" i="1" baseline="-25000">
                <a:cs typeface="Times New Roman" pitchFamily="18" charset="0"/>
              </a:rPr>
              <a:t>	</a:t>
            </a:r>
            <a:r>
              <a:rPr lang="en-US" b="1"/>
              <a:t>: Contribution of defense intensity</a:t>
            </a:r>
          </a:p>
          <a:p>
            <a:pPr marL="457200" indent="-457200"/>
            <a:r>
              <a:rPr lang="en-US" b="1" i="1"/>
              <a:t>β</a:t>
            </a:r>
            <a:r>
              <a:rPr lang="en-US" b="1" i="1" baseline="-25000"/>
              <a:t>5 </a:t>
            </a:r>
            <a:r>
              <a:rPr lang="en-US" b="1" i="1" baseline="-25000">
                <a:cs typeface="Times New Roman" pitchFamily="18" charset="0"/>
              </a:rPr>
              <a:t>	</a:t>
            </a:r>
            <a:r>
              <a:rPr lang="en-US" b="1"/>
              <a:t>: Contribution of effective depreciation rate</a:t>
            </a:r>
          </a:p>
        </p:txBody>
      </p:sp>
      <p:graphicFrame>
        <p:nvGraphicFramePr>
          <p:cNvPr id="26626" name="Object 11"/>
          <p:cNvGraphicFramePr>
            <a:graphicFrameLocks noChangeAspect="1"/>
          </p:cNvGraphicFramePr>
          <p:nvPr/>
        </p:nvGraphicFramePr>
        <p:xfrm>
          <a:off x="5753100" y="3886200"/>
          <a:ext cx="3086100" cy="342900"/>
        </p:xfrm>
        <a:graphic>
          <a:graphicData uri="http://schemas.openxmlformats.org/presentationml/2006/ole">
            <p:oleObj spid="_x0000_s26626" name="Denklem" r:id="rId3" imgW="3568680" imgH="393480" progId="Equation.3">
              <p:embed/>
            </p:oleObj>
          </a:graphicData>
        </a:graphic>
      </p:graphicFrame>
      <p:graphicFrame>
        <p:nvGraphicFramePr>
          <p:cNvPr id="26627" name="Object 13"/>
          <p:cNvGraphicFramePr>
            <a:graphicFrameLocks noChangeAspect="1"/>
          </p:cNvGraphicFramePr>
          <p:nvPr/>
        </p:nvGraphicFramePr>
        <p:xfrm>
          <a:off x="5715000" y="4314825"/>
          <a:ext cx="1520825" cy="333375"/>
        </p:xfrm>
        <a:graphic>
          <a:graphicData uri="http://schemas.openxmlformats.org/presentationml/2006/ole">
            <p:oleObj spid="_x0000_s26627" name="Denklem" r:id="rId4" imgW="1765080" imgH="380880" progId="Equation.3">
              <p:embed/>
            </p:oleObj>
          </a:graphicData>
        </a:graphic>
      </p:graphicFrame>
      <p:graphicFrame>
        <p:nvGraphicFramePr>
          <p:cNvPr id="26628" name="Object 15"/>
          <p:cNvGraphicFramePr>
            <a:graphicFrameLocks noChangeAspect="1"/>
          </p:cNvGraphicFramePr>
          <p:nvPr/>
        </p:nvGraphicFramePr>
        <p:xfrm>
          <a:off x="5715000" y="4733925"/>
          <a:ext cx="1387475" cy="333375"/>
        </p:xfrm>
        <a:graphic>
          <a:graphicData uri="http://schemas.openxmlformats.org/presentationml/2006/ole">
            <p:oleObj spid="_x0000_s26628" name="Denklem" r:id="rId5" imgW="1612800" imgH="380880" progId="Equation.3">
              <p:embed/>
            </p:oleObj>
          </a:graphicData>
        </a:graphic>
      </p:graphicFrame>
      <p:graphicFrame>
        <p:nvGraphicFramePr>
          <p:cNvPr id="26629" name="Object 17"/>
          <p:cNvGraphicFramePr>
            <a:graphicFrameLocks noChangeAspect="1"/>
          </p:cNvGraphicFramePr>
          <p:nvPr/>
        </p:nvGraphicFramePr>
        <p:xfrm>
          <a:off x="5691188" y="4979988"/>
          <a:ext cx="2605087" cy="622300"/>
        </p:xfrm>
        <a:graphic>
          <a:graphicData uri="http://schemas.openxmlformats.org/presentationml/2006/ole">
            <p:oleObj spid="_x0000_s26629" name="Denklem" r:id="rId6" imgW="3009600" imgH="723600" progId="Equation.3">
              <p:embed/>
            </p:oleObj>
          </a:graphicData>
        </a:graphic>
      </p:graphicFrame>
      <p:sp>
        <p:nvSpPr>
          <p:cNvPr id="2663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p>
        </p:txBody>
      </p:sp>
      <p:graphicFrame>
        <p:nvGraphicFramePr>
          <p:cNvPr id="26630" name="Object 6"/>
          <p:cNvGraphicFramePr>
            <a:graphicFrameLocks noChangeAspect="1"/>
          </p:cNvGraphicFramePr>
          <p:nvPr/>
        </p:nvGraphicFramePr>
        <p:xfrm>
          <a:off x="304800" y="2057400"/>
          <a:ext cx="7194550" cy="703263"/>
        </p:xfrm>
        <a:graphic>
          <a:graphicData uri="http://schemas.openxmlformats.org/presentationml/2006/ole">
            <p:oleObj spid="_x0000_s26630" name="Denklem" r:id="rId7" imgW="7429320" imgH="723600" progId="Equation.3">
              <p:embed/>
            </p:oleObj>
          </a:graphicData>
        </a:graphic>
      </p:graphicFrame>
      <p:sp>
        <p:nvSpPr>
          <p:cNvPr id="2663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p>
        </p:txBody>
      </p:sp>
      <p:graphicFrame>
        <p:nvGraphicFramePr>
          <p:cNvPr id="26631" name="Object 7"/>
          <p:cNvGraphicFramePr>
            <a:graphicFrameLocks noChangeAspect="1"/>
          </p:cNvGraphicFramePr>
          <p:nvPr/>
        </p:nvGraphicFramePr>
        <p:xfrm>
          <a:off x="4422775" y="2971800"/>
          <a:ext cx="3425825" cy="328613"/>
        </p:xfrm>
        <a:graphic>
          <a:graphicData uri="http://schemas.openxmlformats.org/presentationml/2006/ole">
            <p:oleObj spid="_x0000_s26631" name="Denklem" r:id="rId8" imgW="3530520" imgH="342720" progId="Equation.3">
              <p:embed/>
            </p:oleObj>
          </a:graphicData>
        </a:graphic>
      </p:graphicFrame>
      <p:graphicFrame>
        <p:nvGraphicFramePr>
          <p:cNvPr id="26632" name="Object 8"/>
          <p:cNvGraphicFramePr>
            <a:graphicFrameLocks noChangeAspect="1"/>
          </p:cNvGraphicFramePr>
          <p:nvPr/>
        </p:nvGraphicFramePr>
        <p:xfrm>
          <a:off x="5791200" y="5561013"/>
          <a:ext cx="868363" cy="293687"/>
        </p:xfrm>
        <a:graphic>
          <a:graphicData uri="http://schemas.openxmlformats.org/presentationml/2006/ole">
            <p:oleObj spid="_x0000_s26632" name="Denklem" r:id="rId9" imgW="1002960" imgH="342720" progId="Equation.3">
              <p:embed/>
            </p:oleObj>
          </a:graphicData>
        </a:graphic>
      </p:graphicFrame>
      <p:sp>
        <p:nvSpPr>
          <p:cNvPr id="26638" name="Text Box 3"/>
          <p:cNvSpPr txBox="1">
            <a:spLocks noChangeArrowheads="1"/>
          </p:cNvSpPr>
          <p:nvPr/>
        </p:nvSpPr>
        <p:spPr bwMode="auto">
          <a:xfrm>
            <a:off x="1279525" y="381000"/>
            <a:ext cx="6721475" cy="954088"/>
          </a:xfrm>
          <a:prstGeom prst="rect">
            <a:avLst/>
          </a:prstGeom>
          <a:noFill/>
          <a:ln w="9525">
            <a:noFill/>
            <a:miter lim="800000"/>
            <a:headEnd/>
            <a:tailEnd/>
          </a:ln>
        </p:spPr>
        <p:txBody>
          <a:bodyPr>
            <a:spAutoFit/>
          </a:bodyPr>
          <a:lstStyle/>
          <a:p>
            <a:pPr algn="ctr"/>
            <a:r>
              <a:rPr lang="en-US" sz="2800" b="1"/>
              <a:t>Suitability for Further Extensions-</a:t>
            </a:r>
            <a:r>
              <a:rPr lang="en-US" sz="2800" b="1">
                <a:solidFill>
                  <a:srgbClr val="FF0000"/>
                </a:solidFill>
              </a:rPr>
              <a:t>2</a:t>
            </a:r>
          </a:p>
          <a:p>
            <a:pPr algn="ctr"/>
            <a:r>
              <a:rPr lang="en-US" sz="2800" b="1"/>
              <a:t>Defense Spending</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3 Slayt Numarası Yer Tutucusu"/>
          <p:cNvSpPr>
            <a:spLocks noGrp="1"/>
          </p:cNvSpPr>
          <p:nvPr>
            <p:ph type="sldNum" sz="quarter" idx="12"/>
          </p:nvPr>
        </p:nvSpPr>
        <p:spPr/>
        <p:txBody>
          <a:bodyPr/>
          <a:lstStyle/>
          <a:p>
            <a:pPr>
              <a:defRPr/>
            </a:pPr>
            <a:fld id="{6E97A8B6-7A53-4ABD-BD49-0E63DA420E74}" type="slidenum">
              <a:rPr lang="en-US" smtClean="0"/>
              <a:pPr>
                <a:defRPr/>
              </a:pPr>
              <a:t>38</a:t>
            </a:fld>
            <a:endParaRPr lang="en-US" smtClean="0"/>
          </a:p>
        </p:txBody>
      </p:sp>
      <p:sp>
        <p:nvSpPr>
          <p:cNvPr id="38916" name="Text Box 3"/>
          <p:cNvSpPr txBox="1">
            <a:spLocks noChangeArrowheads="1"/>
          </p:cNvSpPr>
          <p:nvPr/>
        </p:nvSpPr>
        <p:spPr bwMode="auto">
          <a:xfrm>
            <a:off x="1143000" y="2667000"/>
            <a:ext cx="6721475" cy="519113"/>
          </a:xfrm>
          <a:prstGeom prst="rect">
            <a:avLst/>
          </a:prstGeom>
          <a:noFill/>
          <a:ln w="9525">
            <a:noFill/>
            <a:miter lim="800000"/>
            <a:headEnd/>
            <a:tailEnd/>
          </a:ln>
        </p:spPr>
        <p:txBody>
          <a:bodyPr>
            <a:spAutoFit/>
          </a:bodyPr>
          <a:lstStyle/>
          <a:p>
            <a:pPr algn="ctr"/>
            <a:r>
              <a:rPr lang="tr-TR" sz="2800" b="1" dirty="0" smtClean="0">
                <a:cs typeface="Times New Roman" pitchFamily="18" charset="0"/>
              </a:rPr>
              <a:t>TESTING THE MODEL</a:t>
            </a:r>
            <a:endParaRPr lang="en-US" sz="2800" b="1" dirty="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3 Slayt Numarası Yer Tutucusu"/>
          <p:cNvSpPr>
            <a:spLocks noGrp="1"/>
          </p:cNvSpPr>
          <p:nvPr>
            <p:ph type="sldNum" sz="quarter" idx="12"/>
          </p:nvPr>
        </p:nvSpPr>
        <p:spPr/>
        <p:txBody>
          <a:bodyPr/>
          <a:lstStyle/>
          <a:p>
            <a:pPr>
              <a:defRPr/>
            </a:pPr>
            <a:fld id="{6E97A8B6-7A53-4ABD-BD49-0E63DA420E74}" type="slidenum">
              <a:rPr lang="en-US" smtClean="0"/>
              <a:pPr>
                <a:defRPr/>
              </a:pPr>
              <a:t>39</a:t>
            </a:fld>
            <a:endParaRPr lang="en-US" smtClean="0"/>
          </a:p>
        </p:txBody>
      </p:sp>
      <p:sp>
        <p:nvSpPr>
          <p:cNvPr id="38915" name="Text Box 2"/>
          <p:cNvSpPr txBox="1">
            <a:spLocks noChangeArrowheads="1"/>
          </p:cNvSpPr>
          <p:nvPr/>
        </p:nvSpPr>
        <p:spPr bwMode="auto">
          <a:xfrm>
            <a:off x="152400" y="762000"/>
            <a:ext cx="8763000" cy="5862638"/>
          </a:xfrm>
          <a:prstGeom prst="rect">
            <a:avLst/>
          </a:prstGeom>
          <a:noFill/>
          <a:ln w="9525">
            <a:noFill/>
            <a:miter lim="800000"/>
            <a:headEnd/>
            <a:tailEnd/>
          </a:ln>
        </p:spPr>
        <p:txBody>
          <a:bodyPr>
            <a:spAutoFit/>
          </a:bodyPr>
          <a:lstStyle/>
          <a:p>
            <a:pPr algn="just"/>
            <a:r>
              <a:rPr lang="en-US" sz="2500" b="1"/>
              <a:t>Following MRW 1992, empirical growth studies have estimated an augmented Solow model by assuming the (exogenous) technology growth rate, </a:t>
            </a:r>
            <a:r>
              <a:rPr lang="en-US" sz="2500" b="1">
                <a:solidFill>
                  <a:srgbClr val="FF0000"/>
                </a:solidFill>
              </a:rPr>
              <a:t>g</a:t>
            </a:r>
            <a:r>
              <a:rPr lang="en-US" sz="2500" b="1"/>
              <a:t>,  to be a constant value. </a:t>
            </a:r>
          </a:p>
          <a:p>
            <a:pPr algn="just"/>
            <a:endParaRPr lang="en-US" sz="2500" b="1"/>
          </a:p>
          <a:p>
            <a:pPr algn="just"/>
            <a:r>
              <a:rPr lang="en-US" sz="2500" b="1"/>
              <a:t>Even studies like Nonneman and Vanhoudt (1996), Murthy and Chien (1997) and Keller and Poutvaara (2005), using the augmented Solow model to test for the role of technological know-how on economic growth and convergence, assumed that the exogenous technology parameter, g, is constant and be 0.02, as in the vein of the MRW 1992. </a:t>
            </a:r>
          </a:p>
          <a:p>
            <a:pPr algn="just"/>
            <a:endParaRPr lang="en-US" sz="2500" b="1" smtClean="0"/>
          </a:p>
          <a:p>
            <a:pPr algn="just"/>
            <a:r>
              <a:rPr lang="en-US" sz="2500" b="1" smtClean="0"/>
              <a:t>One first and foremost empirical contribution of this paper is dropping this assumption, based on our theoretical results. We determined </a:t>
            </a:r>
            <a:r>
              <a:rPr lang="en-US" sz="2500" b="1" smtClean="0">
                <a:solidFill>
                  <a:srgbClr val="FF0000"/>
                </a:solidFill>
              </a:rPr>
              <a:t>g</a:t>
            </a:r>
            <a:r>
              <a:rPr lang="en-US" sz="2500" b="1" smtClean="0"/>
              <a:t> through using the share of R&amp;D personnel in the labor force/ share of R&amp;D expenditure in GDP.</a:t>
            </a:r>
            <a:endParaRPr lang="en-US" sz="2500" b="1"/>
          </a:p>
        </p:txBody>
      </p:sp>
      <p:sp>
        <p:nvSpPr>
          <p:cNvPr id="38916"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smtClean="0">
                <a:cs typeface="Times New Roman" pitchFamily="18" charset="0"/>
              </a:rPr>
              <a:t>Testing the Model </a:t>
            </a:r>
            <a:r>
              <a:rPr lang="en-US" sz="2800" b="1">
                <a:cs typeface="Times New Roman" pitchFamily="18" charset="0"/>
              </a:rPr>
              <a:t>(1)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3 Slayt Numarası Yer Tutucusu"/>
          <p:cNvSpPr>
            <a:spLocks noGrp="1"/>
          </p:cNvSpPr>
          <p:nvPr>
            <p:ph type="sldNum" sz="quarter" idx="12"/>
          </p:nvPr>
        </p:nvSpPr>
        <p:spPr/>
        <p:txBody>
          <a:bodyPr/>
          <a:lstStyle/>
          <a:p>
            <a:pPr>
              <a:defRPr/>
            </a:pPr>
            <a:fld id="{9873D994-CAA9-43A2-9869-14D91B095E5F}" type="slidenum">
              <a:rPr lang="en-US" smtClean="0"/>
              <a:pPr>
                <a:defRPr/>
              </a:pPr>
              <a:t>4</a:t>
            </a:fld>
            <a:endParaRPr lang="en-US" smtClean="0"/>
          </a:p>
        </p:txBody>
      </p:sp>
      <p:sp>
        <p:nvSpPr>
          <p:cNvPr id="2055" name="Text Box 3"/>
          <p:cNvSpPr txBox="1">
            <a:spLocks noChangeArrowheads="1"/>
          </p:cNvSpPr>
          <p:nvPr/>
        </p:nvSpPr>
        <p:spPr bwMode="auto">
          <a:xfrm>
            <a:off x="1143000" y="3810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A Critique of Convergence Literature</a:t>
            </a:r>
          </a:p>
        </p:txBody>
      </p:sp>
      <p:sp>
        <p:nvSpPr>
          <p:cNvPr id="2056" name="Text Box 6"/>
          <p:cNvSpPr txBox="1">
            <a:spLocks noChangeArrowheads="1"/>
          </p:cNvSpPr>
          <p:nvPr/>
        </p:nvSpPr>
        <p:spPr bwMode="auto">
          <a:xfrm>
            <a:off x="533400" y="1066800"/>
            <a:ext cx="8229600" cy="2227263"/>
          </a:xfrm>
          <a:prstGeom prst="rect">
            <a:avLst/>
          </a:prstGeom>
          <a:noFill/>
          <a:ln w="9525">
            <a:noFill/>
            <a:miter lim="800000"/>
            <a:headEnd/>
            <a:tailEnd/>
          </a:ln>
        </p:spPr>
        <p:txBody>
          <a:bodyPr>
            <a:spAutoFit/>
          </a:bodyPr>
          <a:lstStyle/>
          <a:p>
            <a:pPr algn="just"/>
            <a:r>
              <a:rPr lang="en-US" sz="2800" b="1" dirty="0"/>
              <a:t>In a similar vein, the following equation (or </a:t>
            </a:r>
            <a:r>
              <a:rPr lang="tr-TR" sz="2800" b="1" dirty="0" err="1"/>
              <a:t>its</a:t>
            </a:r>
            <a:r>
              <a:rPr lang="tr-TR" sz="2800" b="1" dirty="0"/>
              <a:t> </a:t>
            </a:r>
            <a:r>
              <a:rPr lang="en-US" sz="2800" b="1" dirty="0"/>
              <a:t>variations) is used in identifying the speed of convergence, that is, </a:t>
            </a:r>
            <a:r>
              <a:rPr lang="tr-TR" sz="2800" b="1" dirty="0" err="1"/>
              <a:t>the</a:t>
            </a:r>
            <a:r>
              <a:rPr lang="tr-TR" sz="2800" b="1" dirty="0"/>
              <a:t> rate at </a:t>
            </a:r>
            <a:r>
              <a:rPr lang="tr-TR" sz="2800" b="1" dirty="0" err="1"/>
              <a:t>which</a:t>
            </a:r>
            <a:r>
              <a:rPr lang="en-US" sz="2800" b="1" dirty="0"/>
              <a:t> poor</a:t>
            </a:r>
            <a:r>
              <a:rPr lang="tr-TR" sz="2800" b="1" dirty="0"/>
              <a:t>er</a:t>
            </a:r>
            <a:r>
              <a:rPr lang="en-US" sz="2800" b="1" dirty="0"/>
              <a:t> countries tend to grow faster than rich ones and catch them up:</a:t>
            </a:r>
          </a:p>
        </p:txBody>
      </p:sp>
      <p:graphicFrame>
        <p:nvGraphicFramePr>
          <p:cNvPr id="2050" name="Object 8"/>
          <p:cNvGraphicFramePr>
            <a:graphicFrameLocks noChangeAspect="1"/>
          </p:cNvGraphicFramePr>
          <p:nvPr/>
        </p:nvGraphicFramePr>
        <p:xfrm>
          <a:off x="482600" y="4622800"/>
          <a:ext cx="7874000" cy="787400"/>
        </p:xfrm>
        <a:graphic>
          <a:graphicData uri="http://schemas.openxmlformats.org/presentationml/2006/ole">
            <p:oleObj spid="_x0000_s2050" name="Denklem" r:id="rId3" imgW="7873920" imgH="787320" progId="Equation.3">
              <p:embed/>
            </p:oleObj>
          </a:graphicData>
        </a:graphic>
      </p:graphicFrame>
      <p:graphicFrame>
        <p:nvGraphicFramePr>
          <p:cNvPr id="2051" name="Object 3"/>
          <p:cNvGraphicFramePr>
            <a:graphicFrameLocks noChangeAspect="1"/>
          </p:cNvGraphicFramePr>
          <p:nvPr/>
        </p:nvGraphicFramePr>
        <p:xfrm>
          <a:off x="1244600" y="5537200"/>
          <a:ext cx="6972300" cy="787400"/>
        </p:xfrm>
        <a:graphic>
          <a:graphicData uri="http://schemas.openxmlformats.org/presentationml/2006/ole">
            <p:oleObj spid="_x0000_s2051" name="Denklem" r:id="rId4" imgW="6972120" imgH="787320" progId="Equation.3">
              <p:embed/>
            </p:oleObj>
          </a:graphicData>
        </a:graphic>
      </p:graphicFrame>
      <p:graphicFrame>
        <p:nvGraphicFramePr>
          <p:cNvPr id="2052" name="Object 10"/>
          <p:cNvGraphicFramePr>
            <a:graphicFrameLocks noChangeAspect="1"/>
          </p:cNvGraphicFramePr>
          <p:nvPr/>
        </p:nvGraphicFramePr>
        <p:xfrm>
          <a:off x="2705100" y="3079750"/>
          <a:ext cx="3695700" cy="723900"/>
        </p:xfrm>
        <a:graphic>
          <a:graphicData uri="http://schemas.openxmlformats.org/presentationml/2006/ole">
            <p:oleObj spid="_x0000_s2052" name="Denklem" r:id="rId5" imgW="3695400" imgH="723600" progId="Equation.3">
              <p:embed/>
            </p:oleObj>
          </a:graphicData>
        </a:graphic>
      </p:graphicFrame>
      <p:graphicFrame>
        <p:nvGraphicFramePr>
          <p:cNvPr id="2053" name="Object 11"/>
          <p:cNvGraphicFramePr>
            <a:graphicFrameLocks noChangeAspect="1"/>
          </p:cNvGraphicFramePr>
          <p:nvPr/>
        </p:nvGraphicFramePr>
        <p:xfrm>
          <a:off x="3155950" y="4038600"/>
          <a:ext cx="2540000" cy="342900"/>
        </p:xfrm>
        <a:graphic>
          <a:graphicData uri="http://schemas.openxmlformats.org/presentationml/2006/ole">
            <p:oleObj spid="_x0000_s2053" name="Equation" r:id="rId6" imgW="2539800" imgH="342720" progId="Equation.3">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3 Slayt Numarası Yer Tutucusu"/>
          <p:cNvSpPr>
            <a:spLocks noGrp="1"/>
          </p:cNvSpPr>
          <p:nvPr>
            <p:ph type="sldNum" sz="quarter" idx="12"/>
          </p:nvPr>
        </p:nvSpPr>
        <p:spPr/>
        <p:txBody>
          <a:bodyPr/>
          <a:lstStyle/>
          <a:p>
            <a:pPr>
              <a:defRPr/>
            </a:pPr>
            <a:fld id="{C60DCDEE-8F00-4EFE-9C5E-A6268127E0D0}" type="slidenum">
              <a:rPr lang="en-US" smtClean="0"/>
              <a:pPr>
                <a:defRPr/>
              </a:pPr>
              <a:t>40</a:t>
            </a:fld>
            <a:endParaRPr lang="en-US" smtClean="0"/>
          </a:p>
        </p:txBody>
      </p:sp>
      <p:sp>
        <p:nvSpPr>
          <p:cNvPr id="39939" name="Text Box 2"/>
          <p:cNvSpPr txBox="1">
            <a:spLocks noChangeArrowheads="1"/>
          </p:cNvSpPr>
          <p:nvPr/>
        </p:nvSpPr>
        <p:spPr bwMode="auto">
          <a:xfrm>
            <a:off x="304800" y="914400"/>
            <a:ext cx="8610600" cy="5262979"/>
          </a:xfrm>
          <a:prstGeom prst="rect">
            <a:avLst/>
          </a:prstGeom>
          <a:noFill/>
          <a:ln w="9525">
            <a:noFill/>
            <a:miter lim="800000"/>
            <a:headEnd/>
            <a:tailEnd/>
          </a:ln>
        </p:spPr>
        <p:txBody>
          <a:bodyPr>
            <a:spAutoFit/>
          </a:bodyPr>
          <a:lstStyle/>
          <a:p>
            <a:pPr algn="just"/>
            <a:r>
              <a:rPr lang="en-US" sz="2800" b="1"/>
              <a:t>This paper, to the best of our knowledge, is also the first which estimates the convergence equation by defining the technological progress as a function of the share of R&amp;D personnel in the labor force. </a:t>
            </a:r>
          </a:p>
          <a:p>
            <a:pPr algn="just"/>
            <a:endParaRPr lang="en-US" sz="2800" b="1"/>
          </a:p>
          <a:p>
            <a:pPr algn="just"/>
            <a:r>
              <a:rPr lang="en-US" sz="2800" b="1"/>
              <a:t>Our first empirical run replaces the constant technology growth by the share of R&amp;D personnel in the labor force, which differs across countries and time</a:t>
            </a:r>
            <a:r>
              <a:rPr lang="en-US" sz="2800" b="1" smtClean="0"/>
              <a:t>.</a:t>
            </a:r>
          </a:p>
          <a:p>
            <a:pPr algn="just"/>
            <a:endParaRPr lang="en-US" sz="2800" b="1" smtClean="0"/>
          </a:p>
          <a:p>
            <a:pPr algn="just"/>
            <a:r>
              <a:rPr lang="en-US" sz="2800" b="1" smtClean="0"/>
              <a:t>Second empirical run (testing sensitivity of the model) replaces the constant technology growth by the share of R&amp;D expenditure in GDP</a:t>
            </a:r>
          </a:p>
        </p:txBody>
      </p:sp>
      <p:sp>
        <p:nvSpPr>
          <p:cNvPr id="39940"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smtClean="0">
                <a:cs typeface="Times New Roman" pitchFamily="18" charset="0"/>
              </a:rPr>
              <a:t>Testing the Model </a:t>
            </a:r>
            <a:r>
              <a:rPr lang="en-US" sz="2800" b="1">
                <a:cs typeface="Times New Roman" pitchFamily="18" charset="0"/>
              </a:rPr>
              <a:t>(2)</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3 Slayt Numarası Yer Tutucusu"/>
          <p:cNvSpPr>
            <a:spLocks noGrp="1"/>
          </p:cNvSpPr>
          <p:nvPr>
            <p:ph type="sldNum" sz="quarter" idx="12"/>
          </p:nvPr>
        </p:nvSpPr>
        <p:spPr/>
        <p:txBody>
          <a:bodyPr/>
          <a:lstStyle/>
          <a:p>
            <a:pPr>
              <a:defRPr/>
            </a:pPr>
            <a:fld id="{5F03B412-20F6-4EA0-A5E4-1D8B2DA47863}" type="slidenum">
              <a:rPr lang="en-US" smtClean="0"/>
              <a:pPr>
                <a:defRPr/>
              </a:pPr>
              <a:t>41</a:t>
            </a:fld>
            <a:endParaRPr lang="en-US" smtClean="0"/>
          </a:p>
        </p:txBody>
      </p:sp>
      <p:sp>
        <p:nvSpPr>
          <p:cNvPr id="41987"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dirty="0" smtClean="0">
                <a:cs typeface="Times New Roman" pitchFamily="18" charset="0"/>
              </a:rPr>
              <a:t>Testing the Model (</a:t>
            </a:r>
            <a:r>
              <a:rPr lang="tr-TR" sz="2800" b="1" dirty="0" smtClean="0">
                <a:cs typeface="Times New Roman" pitchFamily="18" charset="0"/>
              </a:rPr>
              <a:t>3</a:t>
            </a:r>
            <a:r>
              <a:rPr lang="en-US" sz="2800" b="1" dirty="0" smtClean="0">
                <a:cs typeface="Times New Roman" pitchFamily="18" charset="0"/>
              </a:rPr>
              <a:t>)</a:t>
            </a:r>
            <a:endParaRPr lang="en-US" sz="2800" b="1" dirty="0">
              <a:cs typeface="Times New Roman" pitchFamily="18" charset="0"/>
            </a:endParaRPr>
          </a:p>
        </p:txBody>
      </p:sp>
      <p:sp>
        <p:nvSpPr>
          <p:cNvPr id="41988" name="Text Box 2"/>
          <p:cNvSpPr txBox="1">
            <a:spLocks noChangeArrowheads="1"/>
          </p:cNvSpPr>
          <p:nvPr/>
        </p:nvSpPr>
        <p:spPr bwMode="auto">
          <a:xfrm>
            <a:off x="304800" y="914400"/>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dirty="0"/>
              <a:t>Variables and sources of data:</a:t>
            </a:r>
          </a:p>
        </p:txBody>
      </p:sp>
      <p:pic>
        <p:nvPicPr>
          <p:cNvPr id="41989" name="Picture 6"/>
          <p:cNvPicPr>
            <a:picLocks noChangeAspect="1" noChangeArrowheads="1"/>
          </p:cNvPicPr>
          <p:nvPr/>
        </p:nvPicPr>
        <p:blipFill>
          <a:blip r:embed="rId2" cstate="print"/>
          <a:srcRect/>
          <a:stretch>
            <a:fillRect/>
          </a:stretch>
        </p:blipFill>
        <p:spPr bwMode="auto">
          <a:xfrm>
            <a:off x="304800" y="1371600"/>
            <a:ext cx="8534400" cy="4891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3 Slayt Numarası Yer Tutucusu"/>
          <p:cNvSpPr>
            <a:spLocks noGrp="1"/>
          </p:cNvSpPr>
          <p:nvPr>
            <p:ph type="sldNum" sz="quarter" idx="12"/>
          </p:nvPr>
        </p:nvSpPr>
        <p:spPr/>
        <p:txBody>
          <a:bodyPr/>
          <a:lstStyle/>
          <a:p>
            <a:pPr>
              <a:defRPr/>
            </a:pPr>
            <a:fld id="{D934ADAF-4984-416C-A788-1AF35ABE3328}" type="slidenum">
              <a:rPr lang="en-US" smtClean="0"/>
              <a:pPr>
                <a:defRPr/>
              </a:pPr>
              <a:t>42</a:t>
            </a:fld>
            <a:endParaRPr lang="en-US" smtClean="0"/>
          </a:p>
        </p:txBody>
      </p:sp>
      <p:sp>
        <p:nvSpPr>
          <p:cNvPr id="43011"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dirty="0" smtClean="0">
                <a:cs typeface="Times New Roman" pitchFamily="18" charset="0"/>
              </a:rPr>
              <a:t>Testing the Model </a:t>
            </a:r>
            <a:r>
              <a:rPr lang="en-US" sz="2800" b="1" dirty="0">
                <a:cs typeface="Times New Roman" pitchFamily="18" charset="0"/>
              </a:rPr>
              <a:t>(4)</a:t>
            </a:r>
          </a:p>
        </p:txBody>
      </p:sp>
      <p:sp>
        <p:nvSpPr>
          <p:cNvPr id="43012" name="Text Box 2"/>
          <p:cNvSpPr txBox="1">
            <a:spLocks noChangeArrowheads="1"/>
          </p:cNvSpPr>
          <p:nvPr/>
        </p:nvSpPr>
        <p:spPr bwMode="auto">
          <a:xfrm>
            <a:off x="304800" y="914400"/>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a:t>Basic statistics:</a:t>
            </a:r>
          </a:p>
        </p:txBody>
      </p:sp>
      <p:graphicFrame>
        <p:nvGraphicFramePr>
          <p:cNvPr id="6" name="5 Tablo"/>
          <p:cNvGraphicFramePr>
            <a:graphicFrameLocks noGrp="1"/>
          </p:cNvGraphicFramePr>
          <p:nvPr/>
        </p:nvGraphicFramePr>
        <p:xfrm>
          <a:off x="228600" y="1600200"/>
          <a:ext cx="8534401" cy="4518620"/>
        </p:xfrm>
        <a:graphic>
          <a:graphicData uri="http://schemas.openxmlformats.org/drawingml/2006/table">
            <a:tbl>
              <a:tblPr/>
              <a:tblGrid>
                <a:gridCol w="2560321"/>
                <a:gridCol w="1493520"/>
                <a:gridCol w="1493520"/>
                <a:gridCol w="1493520"/>
                <a:gridCol w="1493520"/>
              </a:tblGrid>
              <a:tr h="278454">
                <a:tc>
                  <a:txBody>
                    <a:bodyPr/>
                    <a:lstStyle/>
                    <a:p>
                      <a:pPr algn="ctr">
                        <a:lnSpc>
                          <a:spcPct val="150000"/>
                        </a:lnSpc>
                        <a:spcAft>
                          <a:spcPts val="0"/>
                        </a:spcAft>
                      </a:pPr>
                      <a:r>
                        <a:rPr lang="en-US" sz="1600" b="1" dirty="0">
                          <a:latin typeface="Times New Roman"/>
                          <a:ea typeface="Times New Roman"/>
                          <a:cs typeface="Times New Roman"/>
                        </a:rPr>
                        <a:t>Variables</a:t>
                      </a:r>
                      <a:endParaRPr lang="en-US"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1" dirty="0">
                          <a:latin typeface="Times New Roman"/>
                          <a:ea typeface="Times New Roman"/>
                          <a:cs typeface="Times New Roman"/>
                        </a:rPr>
                        <a:t>Mean</a:t>
                      </a:r>
                      <a:endParaRPr lang="en-US"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1">
                          <a:latin typeface="Times New Roman"/>
                          <a:ea typeface="Times New Roman"/>
                          <a:cs typeface="Times New Roman"/>
                        </a:rPr>
                        <a:t>Standard Deviation</a:t>
                      </a:r>
                      <a:endParaRPr lang="en-US"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1">
                          <a:latin typeface="Times New Roman"/>
                          <a:ea typeface="Times New Roman"/>
                          <a:cs typeface="Times New Roman"/>
                        </a:rPr>
                        <a:t>Min</a:t>
                      </a:r>
                      <a:endParaRPr lang="en-US"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b="1" dirty="0">
                          <a:latin typeface="Times New Roman"/>
                          <a:ea typeface="Times New Roman"/>
                          <a:cs typeface="Times New Roman"/>
                        </a:rPr>
                        <a:t>Max</a:t>
                      </a:r>
                      <a:endParaRPr lang="en-US"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454">
                <a:tc>
                  <a:txBody>
                    <a:bodyPr/>
                    <a:lstStyle/>
                    <a:p>
                      <a:pPr algn="just">
                        <a:lnSpc>
                          <a:spcPct val="150000"/>
                        </a:lnSpc>
                        <a:spcAft>
                          <a:spcPts val="0"/>
                        </a:spcAft>
                      </a:pPr>
                      <a:r>
                        <a:rPr lang="en-US" sz="1600" dirty="0">
                          <a:latin typeface="Times New Roman"/>
                          <a:ea typeface="Times New Roman"/>
                          <a:cs typeface="Times New Roman"/>
                        </a:rPr>
                        <a:t>Real GDP per capita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solidFill>
                            <a:srgbClr val="000000"/>
                          </a:solidFill>
                          <a:latin typeface="Times New Roman"/>
                          <a:ea typeface="Times New Roman"/>
                          <a:cs typeface="Times New Roman"/>
                        </a:rPr>
                        <a:t>21291</a:t>
                      </a:r>
                      <a:endParaRPr lang="en-US"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solidFill>
                            <a:srgbClr val="000000"/>
                          </a:solidFill>
                          <a:latin typeface="Times New Roman"/>
                          <a:ea typeface="Times New Roman"/>
                          <a:cs typeface="Times New Roman"/>
                        </a:rPr>
                        <a:t>8858</a:t>
                      </a:r>
                      <a:endParaRPr lang="en-US"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5326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solidFill>
                            <a:srgbClr val="000000"/>
                          </a:solidFill>
                          <a:latin typeface="Times New Roman"/>
                          <a:ea typeface="Times New Roman"/>
                          <a:cs typeface="Times New Roman"/>
                        </a:rPr>
                        <a:t>62731</a:t>
                      </a:r>
                      <a:endParaRPr lang="en-US"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909">
                <a:tc>
                  <a:txBody>
                    <a:bodyPr/>
                    <a:lstStyle/>
                    <a:p>
                      <a:pPr algn="just">
                        <a:lnSpc>
                          <a:spcPct val="150000"/>
                        </a:lnSpc>
                        <a:spcAft>
                          <a:spcPts val="0"/>
                        </a:spcAft>
                      </a:pPr>
                      <a:r>
                        <a:rPr lang="en-US" sz="1600" dirty="0">
                          <a:latin typeface="Times New Roman"/>
                          <a:ea typeface="Times New Roman"/>
                          <a:cs typeface="Times New Roman"/>
                        </a:rPr>
                        <a:t>Share of Investment in GDP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22.8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909">
                <a:tc>
                  <a:txBody>
                    <a:bodyPr/>
                    <a:lstStyle/>
                    <a:p>
                      <a:pPr algn="just">
                        <a:lnSpc>
                          <a:spcPct val="150000"/>
                        </a:lnSpc>
                        <a:spcAft>
                          <a:spcPts val="0"/>
                        </a:spcAft>
                      </a:pPr>
                      <a:r>
                        <a:rPr lang="en-US" sz="1600">
                          <a:latin typeface="Times New Roman"/>
                          <a:ea typeface="Times New Roman"/>
                          <a:cs typeface="Times New Roman"/>
                        </a:rPr>
                        <a:t>Secondary Enrollment rates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45.6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13.9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417">
                <a:tc>
                  <a:txBody>
                    <a:bodyPr/>
                    <a:lstStyle/>
                    <a:p>
                      <a:pPr algn="just">
                        <a:lnSpc>
                          <a:spcPct val="115000"/>
                        </a:lnSpc>
                        <a:spcAft>
                          <a:spcPts val="0"/>
                        </a:spcAft>
                      </a:pPr>
                      <a:r>
                        <a:rPr lang="en-US" sz="1600">
                          <a:latin typeface="Times New Roman"/>
                          <a:ea typeface="Times New Roman"/>
                          <a:cs typeface="Times New Roman"/>
                        </a:rPr>
                        <a:t>The share of R&amp;D personnel </a:t>
                      </a:r>
                    </a:p>
                    <a:p>
                      <a:pPr algn="just">
                        <a:lnSpc>
                          <a:spcPct val="150000"/>
                        </a:lnSpc>
                        <a:spcAft>
                          <a:spcPts val="0"/>
                        </a:spcAft>
                      </a:pPr>
                      <a:r>
                        <a:rPr lang="en-US" sz="1600">
                          <a:latin typeface="Times New Roman"/>
                          <a:ea typeface="Times New Roman"/>
                          <a:cs typeface="Times New Roman"/>
                        </a:rPr>
                        <a:t>in the labor force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2.68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0.44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909">
                <a:tc>
                  <a:txBody>
                    <a:bodyPr/>
                    <a:lstStyle/>
                    <a:p>
                      <a:pPr algn="just">
                        <a:lnSpc>
                          <a:spcPct val="150000"/>
                        </a:lnSpc>
                        <a:spcAft>
                          <a:spcPts val="0"/>
                        </a:spcAft>
                      </a:pPr>
                      <a:r>
                        <a:rPr lang="en-US" sz="1600">
                          <a:latin typeface="Times New Roman"/>
                          <a:ea typeface="Times New Roman"/>
                          <a:cs typeface="Times New Roman"/>
                        </a:rPr>
                        <a:t>The share of R&amp;D expenditure in GDP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1.56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0.83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909">
                <a:tc>
                  <a:txBody>
                    <a:bodyPr/>
                    <a:lstStyle/>
                    <a:p>
                      <a:pPr algn="just">
                        <a:lnSpc>
                          <a:spcPct val="150000"/>
                        </a:lnSpc>
                        <a:spcAft>
                          <a:spcPts val="0"/>
                        </a:spcAft>
                      </a:pPr>
                      <a:r>
                        <a:rPr lang="en-US" sz="1600" dirty="0">
                          <a:latin typeface="Times New Roman"/>
                          <a:ea typeface="Times New Roman"/>
                          <a:cs typeface="Times New Roman"/>
                        </a:rPr>
                        <a:t>The population growth </a:t>
                      </a:r>
                      <a:r>
                        <a:rPr lang="en-US" sz="1600" dirty="0" smtClean="0">
                          <a:latin typeface="Times New Roman"/>
                          <a:ea typeface="Times New Roman"/>
                          <a:cs typeface="Times New Roman"/>
                        </a:rPr>
                        <a:t>rate</a:t>
                      </a:r>
                      <a:r>
                        <a:rPr lang="tr-TR" sz="1600" dirty="0" smtClean="0">
                          <a:latin typeface="Times New Roman"/>
                          <a:ea typeface="Times New Roman"/>
                          <a:cs typeface="Times New Roman"/>
                        </a:rPr>
                        <a:t> (%)</a:t>
                      </a:r>
                      <a:endParaRPr lang="en-US"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smtClean="0">
                          <a:latin typeface="Times New Roman"/>
                          <a:ea typeface="Times New Roman"/>
                          <a:cs typeface="Times New Roman"/>
                        </a:rPr>
                        <a:t>0.65</a:t>
                      </a:r>
                      <a:endParaRPr lang="en-US"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a:latin typeface="Times New Roman"/>
                          <a:ea typeface="Times New Roman"/>
                          <a:cs typeface="Times New Roman"/>
                        </a:rPr>
                        <a:t>0.68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400" dirty="0">
                          <a:latin typeface="Times New Roman"/>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3 Slayt Numarası Yer Tutucusu"/>
          <p:cNvSpPr>
            <a:spLocks noGrp="1"/>
          </p:cNvSpPr>
          <p:nvPr>
            <p:ph type="sldNum" sz="quarter" idx="12"/>
          </p:nvPr>
        </p:nvSpPr>
        <p:spPr/>
        <p:txBody>
          <a:bodyPr/>
          <a:lstStyle/>
          <a:p>
            <a:pPr>
              <a:defRPr/>
            </a:pPr>
            <a:fld id="{3436231B-B767-4B67-9BF2-4222BB6995D0}" type="slidenum">
              <a:rPr lang="en-US" smtClean="0"/>
              <a:pPr>
                <a:defRPr/>
              </a:pPr>
              <a:t>43</a:t>
            </a:fld>
            <a:endParaRPr lang="en-US" dirty="0" smtClean="0"/>
          </a:p>
        </p:txBody>
      </p:sp>
      <p:sp>
        <p:nvSpPr>
          <p:cNvPr id="27653"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dirty="0" smtClean="0">
                <a:cs typeface="Times New Roman" pitchFamily="18" charset="0"/>
              </a:rPr>
              <a:t>Testing the Model (</a:t>
            </a:r>
            <a:r>
              <a:rPr lang="tr-TR" sz="2800" b="1" dirty="0" smtClean="0">
                <a:cs typeface="Times New Roman" pitchFamily="18" charset="0"/>
              </a:rPr>
              <a:t>5</a:t>
            </a:r>
            <a:r>
              <a:rPr lang="en-US" sz="2800" b="1" dirty="0" smtClean="0">
                <a:cs typeface="Times New Roman" pitchFamily="18" charset="0"/>
              </a:rPr>
              <a:t>)</a:t>
            </a:r>
            <a:endParaRPr lang="en-US" sz="2800" b="1" dirty="0">
              <a:cs typeface="Times New Roman" pitchFamily="18" charset="0"/>
            </a:endParaRPr>
          </a:p>
        </p:txBody>
      </p:sp>
      <p:sp>
        <p:nvSpPr>
          <p:cNvPr id="27654" name="Text Box 2"/>
          <p:cNvSpPr txBox="1">
            <a:spLocks noChangeArrowheads="1"/>
          </p:cNvSpPr>
          <p:nvPr/>
        </p:nvSpPr>
        <p:spPr bwMode="auto">
          <a:xfrm>
            <a:off x="304800" y="914400"/>
            <a:ext cx="8610600" cy="523875"/>
          </a:xfrm>
          <a:prstGeom prst="rect">
            <a:avLst/>
          </a:prstGeom>
          <a:noFill/>
          <a:ln w="9525">
            <a:noFill/>
            <a:miter lim="800000"/>
            <a:headEnd/>
            <a:tailEnd/>
          </a:ln>
        </p:spPr>
        <p:txBody>
          <a:bodyPr>
            <a:spAutoFit/>
          </a:bodyPr>
          <a:lstStyle/>
          <a:p>
            <a:pPr marL="284163" indent="-284163">
              <a:buFont typeface="Symbol" pitchFamily="18" charset="2"/>
              <a:buNone/>
            </a:pPr>
            <a:r>
              <a:rPr lang="en-US" sz="2800" b="1"/>
              <a:t>The equation estimated:</a:t>
            </a:r>
          </a:p>
        </p:txBody>
      </p:sp>
      <p:graphicFrame>
        <p:nvGraphicFramePr>
          <p:cNvPr id="27651" name="Object 3"/>
          <p:cNvGraphicFramePr>
            <a:graphicFrameLocks noChangeAspect="1"/>
          </p:cNvGraphicFramePr>
          <p:nvPr/>
        </p:nvGraphicFramePr>
        <p:xfrm>
          <a:off x="1828800" y="3962400"/>
          <a:ext cx="2847579" cy="762000"/>
        </p:xfrm>
        <a:graphic>
          <a:graphicData uri="http://schemas.openxmlformats.org/presentationml/2006/ole">
            <p:oleObj spid="_x0000_s27651" name="Denklem" r:id="rId3" imgW="1625400" imgH="380880" progId="Equation.3">
              <p:embed/>
            </p:oleObj>
          </a:graphicData>
        </a:graphic>
      </p:graphicFrame>
      <p:sp>
        <p:nvSpPr>
          <p:cNvPr id="2"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4"/>
          <p:cNvGraphicFramePr>
            <a:graphicFrameLocks noChangeAspect="1"/>
          </p:cNvGraphicFramePr>
          <p:nvPr/>
        </p:nvGraphicFramePr>
        <p:xfrm>
          <a:off x="228600" y="1676400"/>
          <a:ext cx="8758238" cy="762000"/>
        </p:xfrm>
        <a:graphic>
          <a:graphicData uri="http://schemas.openxmlformats.org/presentationml/2006/ole">
            <p:oleObj spid="_x0000_s27652" name="Denklem" r:id="rId4" imgW="4381200" imgH="380880" progId="Equation.3">
              <p:embed/>
            </p:oleObj>
          </a:graphicData>
        </a:graphic>
      </p:graphicFrame>
      <p:graphicFrame>
        <p:nvGraphicFramePr>
          <p:cNvPr id="4" name="Object 6"/>
          <p:cNvGraphicFramePr>
            <a:graphicFrameLocks noChangeAspect="1"/>
          </p:cNvGraphicFramePr>
          <p:nvPr/>
        </p:nvGraphicFramePr>
        <p:xfrm>
          <a:off x="1524000" y="2895600"/>
          <a:ext cx="7335838" cy="762000"/>
        </p:xfrm>
        <a:graphic>
          <a:graphicData uri="http://schemas.openxmlformats.org/presentationml/2006/ole">
            <p:oleObj spid="_x0000_s27654" name="Denklem" r:id="rId5" imgW="3670200" imgH="380880" progId="Equation.3">
              <p:embed/>
            </p:oleObj>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3 Slayt Numarası Yer Tutucusu"/>
          <p:cNvSpPr>
            <a:spLocks noGrp="1"/>
          </p:cNvSpPr>
          <p:nvPr>
            <p:ph type="sldNum" sz="quarter" idx="12"/>
          </p:nvPr>
        </p:nvSpPr>
        <p:spPr/>
        <p:txBody>
          <a:bodyPr/>
          <a:lstStyle/>
          <a:p>
            <a:pPr>
              <a:defRPr/>
            </a:pPr>
            <a:fld id="{DECA3E2A-7587-43AD-BBB5-91173FF19DBA}" type="slidenum">
              <a:rPr lang="en-US" smtClean="0"/>
              <a:pPr>
                <a:defRPr/>
              </a:pPr>
              <a:t>44</a:t>
            </a:fld>
            <a:endParaRPr lang="en-US" smtClean="0"/>
          </a:p>
        </p:txBody>
      </p:sp>
      <p:sp>
        <p:nvSpPr>
          <p:cNvPr id="25603" name="Text Box 2"/>
          <p:cNvSpPr txBox="1">
            <a:spLocks noChangeArrowheads="1"/>
          </p:cNvSpPr>
          <p:nvPr/>
        </p:nvSpPr>
        <p:spPr bwMode="auto">
          <a:xfrm>
            <a:off x="381000" y="304800"/>
            <a:ext cx="8382000" cy="6555641"/>
          </a:xfrm>
          <a:prstGeom prst="rect">
            <a:avLst/>
          </a:prstGeom>
          <a:noFill/>
          <a:ln w="9525">
            <a:noFill/>
            <a:miter lim="800000"/>
            <a:headEnd/>
            <a:tailEnd/>
          </a:ln>
        </p:spPr>
        <p:txBody>
          <a:bodyPr wrap="square">
            <a:spAutoFit/>
          </a:bodyPr>
          <a:lstStyle/>
          <a:p>
            <a:pPr algn="just">
              <a:defRPr/>
            </a:pPr>
            <a:endParaRPr lang="en-US" sz="2800" dirty="0">
              <a:cs typeface="+mn-cs"/>
            </a:endParaRPr>
          </a:p>
          <a:p>
            <a:pPr algn="just">
              <a:defRPr/>
            </a:pPr>
            <a:r>
              <a:rPr lang="en-US" sz="2800" b="1" dirty="0">
                <a:cs typeface="+mn-cs"/>
              </a:rPr>
              <a:t>Methodology: System GMM estimation proposed  by Arellano and </a:t>
            </a:r>
            <a:r>
              <a:rPr lang="en-US" sz="2800" b="1" dirty="0" err="1">
                <a:cs typeface="+mn-cs"/>
              </a:rPr>
              <a:t>Bover</a:t>
            </a:r>
            <a:r>
              <a:rPr lang="en-US" sz="2800" b="1" dirty="0">
                <a:cs typeface="+mn-cs"/>
              </a:rPr>
              <a:t> (1995) and Blundell and Bond (1998)  (</a:t>
            </a:r>
            <a:r>
              <a:rPr lang="en-US" sz="2800" b="1" dirty="0" err="1">
                <a:cs typeface="+mn-cs"/>
              </a:rPr>
              <a:t>Stata</a:t>
            </a:r>
            <a:r>
              <a:rPr lang="en-US" sz="2800" b="1" dirty="0">
                <a:cs typeface="+mn-cs"/>
              </a:rPr>
              <a:t> </a:t>
            </a:r>
            <a:r>
              <a:rPr lang="en-US" sz="2800" b="1" dirty="0" smtClean="0">
                <a:cs typeface="+mn-cs"/>
              </a:rPr>
              <a:t>10 is </a:t>
            </a:r>
            <a:r>
              <a:rPr lang="en-US" sz="2800" b="1" dirty="0">
                <a:cs typeface="+mn-cs"/>
              </a:rPr>
              <a:t>used for analyses).</a:t>
            </a:r>
          </a:p>
          <a:p>
            <a:pPr algn="just">
              <a:defRPr/>
            </a:pPr>
            <a:endParaRPr lang="en-US" sz="2800" b="1" dirty="0">
              <a:cs typeface="+mn-cs"/>
            </a:endParaRPr>
          </a:p>
          <a:p>
            <a:pPr algn="just">
              <a:defRPr/>
            </a:pPr>
            <a:r>
              <a:rPr lang="en-US" sz="2800" b="1" dirty="0">
                <a:cs typeface="+mn-cs"/>
              </a:rPr>
              <a:t>Advantages of the System GMM</a:t>
            </a:r>
          </a:p>
          <a:p>
            <a:pPr marL="514350" indent="-514350" algn="just">
              <a:buFont typeface="+mj-lt"/>
              <a:buAutoNum type="arabicPeriod"/>
              <a:defRPr/>
            </a:pPr>
            <a:r>
              <a:rPr lang="en-US" sz="2800" b="1" dirty="0">
                <a:cs typeface="+mn-cs"/>
              </a:rPr>
              <a:t>It provides consistent estimates in the presence of </a:t>
            </a:r>
          </a:p>
          <a:p>
            <a:pPr marL="514350" indent="-514350" algn="just">
              <a:buFont typeface="Arial" pitchFamily="34" charset="0"/>
              <a:buChar char="•"/>
              <a:defRPr/>
            </a:pPr>
            <a:r>
              <a:rPr lang="en-US" sz="2800" b="1" dirty="0">
                <a:cs typeface="+mn-cs"/>
              </a:rPr>
              <a:t>Measurement error</a:t>
            </a:r>
          </a:p>
          <a:p>
            <a:pPr marL="514350" indent="-514350" algn="just">
              <a:buFont typeface="Arial" pitchFamily="34" charset="0"/>
              <a:buChar char="•"/>
              <a:defRPr/>
            </a:pPr>
            <a:r>
              <a:rPr lang="en-US" sz="2800" b="1" dirty="0">
                <a:cs typeface="+mn-cs"/>
              </a:rPr>
              <a:t>Endogenous </a:t>
            </a:r>
            <a:r>
              <a:rPr lang="en-US" sz="2800" b="1" dirty="0" err="1">
                <a:cs typeface="+mn-cs"/>
              </a:rPr>
              <a:t>regressors</a:t>
            </a:r>
            <a:endParaRPr lang="en-US" sz="2800" b="1" dirty="0">
              <a:cs typeface="+mn-cs"/>
            </a:endParaRPr>
          </a:p>
          <a:p>
            <a:pPr marL="514350" indent="-514350" algn="just">
              <a:buFont typeface="+mj-lt"/>
              <a:buAutoNum type="arabicPeriod" startAt="2"/>
              <a:defRPr/>
            </a:pPr>
            <a:r>
              <a:rPr lang="en-US" sz="2800" b="1" dirty="0">
                <a:cs typeface="+mn-cs"/>
              </a:rPr>
              <a:t>It is highly recommended for the empirical growth studies (Bond </a:t>
            </a:r>
            <a:r>
              <a:rPr lang="en-US" sz="2800" b="1" i="1" dirty="0">
                <a:cs typeface="+mn-cs"/>
              </a:rPr>
              <a:t>et</a:t>
            </a:r>
            <a:r>
              <a:rPr lang="en-US" sz="2800" b="1" dirty="0">
                <a:cs typeface="+mn-cs"/>
              </a:rPr>
              <a:t> </a:t>
            </a:r>
            <a:r>
              <a:rPr lang="en-US" sz="2800" b="1" i="1" dirty="0">
                <a:cs typeface="+mn-cs"/>
              </a:rPr>
              <a:t>al</a:t>
            </a:r>
            <a:r>
              <a:rPr lang="en-US" sz="2800" b="1" dirty="0">
                <a:cs typeface="+mn-cs"/>
              </a:rPr>
              <a:t>., 2001). </a:t>
            </a:r>
            <a:endParaRPr lang="en-US" sz="2800" b="1" dirty="0" smtClean="0">
              <a:cs typeface="+mn-cs"/>
            </a:endParaRPr>
          </a:p>
          <a:p>
            <a:pPr marL="514350" indent="-514350" algn="just">
              <a:defRPr/>
            </a:pPr>
            <a:r>
              <a:rPr lang="en-US" sz="2800" b="1" dirty="0" smtClean="0">
                <a:cs typeface="+mn-cs"/>
              </a:rPr>
              <a:t>To check for the validity of the instruments, we carried out Hansen Test and serial correlation (M2) test and they approve the validity of instruments.</a:t>
            </a:r>
            <a:endParaRPr lang="en-US" sz="2800" b="1" dirty="0">
              <a:cs typeface="+mn-cs"/>
            </a:endParaRPr>
          </a:p>
        </p:txBody>
      </p:sp>
      <p:sp>
        <p:nvSpPr>
          <p:cNvPr id="44036"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dirty="0" smtClean="0">
                <a:cs typeface="Times New Roman" pitchFamily="18" charset="0"/>
              </a:rPr>
              <a:t>Testing the Model</a:t>
            </a:r>
            <a:r>
              <a:rPr lang="tr-TR" sz="2800" b="1" dirty="0" smtClean="0">
                <a:cs typeface="Times New Roman" pitchFamily="18" charset="0"/>
              </a:rPr>
              <a:t> (6)</a:t>
            </a:r>
            <a:endParaRPr lang="en-US" sz="2800" b="1" dirty="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3 Slayt Numarası Yer Tutucusu"/>
          <p:cNvSpPr>
            <a:spLocks noGrp="1"/>
          </p:cNvSpPr>
          <p:nvPr>
            <p:ph type="sldNum" sz="quarter" idx="12"/>
          </p:nvPr>
        </p:nvSpPr>
        <p:spPr/>
        <p:txBody>
          <a:bodyPr/>
          <a:lstStyle/>
          <a:p>
            <a:pPr>
              <a:defRPr/>
            </a:pPr>
            <a:fld id="{D0ABCEF3-9ADD-4C92-B779-8EF72F6A5353}" type="slidenum">
              <a:rPr lang="en-US" smtClean="0"/>
              <a:pPr>
                <a:defRPr/>
              </a:pPr>
              <a:t>45</a:t>
            </a:fld>
            <a:endParaRPr lang="en-US" smtClean="0"/>
          </a:p>
        </p:txBody>
      </p:sp>
      <p:sp>
        <p:nvSpPr>
          <p:cNvPr id="45059" name="Text Box 3"/>
          <p:cNvSpPr txBox="1">
            <a:spLocks noChangeArrowheads="1"/>
          </p:cNvSpPr>
          <p:nvPr/>
        </p:nvSpPr>
        <p:spPr bwMode="auto">
          <a:xfrm>
            <a:off x="1143000" y="90488"/>
            <a:ext cx="6721475" cy="369332"/>
          </a:xfrm>
          <a:prstGeom prst="rect">
            <a:avLst/>
          </a:prstGeom>
          <a:noFill/>
          <a:ln w="9525">
            <a:noFill/>
            <a:miter lim="800000"/>
            <a:headEnd/>
            <a:tailEnd/>
          </a:ln>
        </p:spPr>
        <p:txBody>
          <a:bodyPr>
            <a:spAutoFit/>
          </a:bodyPr>
          <a:lstStyle/>
          <a:p>
            <a:pPr algn="ctr"/>
            <a:r>
              <a:rPr lang="en-US" sz="1800" b="1" dirty="0" smtClean="0">
                <a:cs typeface="Times New Roman" pitchFamily="18" charset="0"/>
              </a:rPr>
              <a:t>Findings</a:t>
            </a:r>
            <a:r>
              <a:rPr lang="tr-TR" sz="1800" b="1" dirty="0" smtClean="0">
                <a:cs typeface="Times New Roman" pitchFamily="18" charset="0"/>
              </a:rPr>
              <a:t> (1): </a:t>
            </a:r>
            <a:r>
              <a:rPr lang="en-US" sz="1800" b="1" dirty="0" smtClean="0">
                <a:cs typeface="Times New Roman" pitchFamily="18" charset="0"/>
              </a:rPr>
              <a:t>The share of labor devoted to R&amp;D</a:t>
            </a:r>
            <a:endParaRPr lang="en-US" sz="1800" b="1" dirty="0">
              <a:cs typeface="Times New Roman" pitchFamily="18" charset="0"/>
            </a:endParaRPr>
          </a:p>
        </p:txBody>
      </p:sp>
      <p:pic>
        <p:nvPicPr>
          <p:cNvPr id="72706" name="Picture 2"/>
          <p:cNvPicPr>
            <a:picLocks noChangeAspect="1" noChangeArrowheads="1"/>
          </p:cNvPicPr>
          <p:nvPr/>
        </p:nvPicPr>
        <p:blipFill>
          <a:blip r:embed="rId2" cstate="print"/>
          <a:srcRect/>
          <a:stretch>
            <a:fillRect/>
          </a:stretch>
        </p:blipFill>
        <p:spPr bwMode="auto">
          <a:xfrm>
            <a:off x="144920" y="533400"/>
            <a:ext cx="8830786"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p:cNvPicPr>
            <a:picLocks noChangeAspect="1" noChangeArrowheads="1"/>
          </p:cNvPicPr>
          <p:nvPr/>
        </p:nvPicPr>
        <p:blipFill>
          <a:blip r:embed="rId2" cstate="print"/>
          <a:srcRect/>
          <a:stretch>
            <a:fillRect/>
          </a:stretch>
        </p:blipFill>
        <p:spPr bwMode="auto">
          <a:xfrm>
            <a:off x="107445" y="533400"/>
            <a:ext cx="8884155" cy="6096000"/>
          </a:xfrm>
          <a:prstGeom prst="rect">
            <a:avLst/>
          </a:prstGeom>
          <a:noFill/>
          <a:ln w="9525">
            <a:noFill/>
            <a:miter lim="800000"/>
            <a:headEnd/>
            <a:tailEnd/>
          </a:ln>
          <a:effectLst/>
        </p:spPr>
      </p:pic>
      <p:sp>
        <p:nvSpPr>
          <p:cNvPr id="45058" name="3 Slayt Numarası Yer Tutucusu"/>
          <p:cNvSpPr>
            <a:spLocks noGrp="1"/>
          </p:cNvSpPr>
          <p:nvPr>
            <p:ph type="sldNum" sz="quarter" idx="12"/>
          </p:nvPr>
        </p:nvSpPr>
        <p:spPr/>
        <p:txBody>
          <a:bodyPr/>
          <a:lstStyle/>
          <a:p>
            <a:pPr>
              <a:defRPr/>
            </a:pPr>
            <a:fld id="{D0ABCEF3-9ADD-4C92-B779-8EF72F6A5353}" type="slidenum">
              <a:rPr lang="en-US" smtClean="0"/>
              <a:pPr>
                <a:defRPr/>
              </a:pPr>
              <a:t>46</a:t>
            </a:fld>
            <a:endParaRPr lang="en-US" smtClean="0"/>
          </a:p>
        </p:txBody>
      </p:sp>
      <p:sp>
        <p:nvSpPr>
          <p:cNvPr id="45059" name="Text Box 3"/>
          <p:cNvSpPr txBox="1">
            <a:spLocks noChangeArrowheads="1"/>
          </p:cNvSpPr>
          <p:nvPr/>
        </p:nvSpPr>
        <p:spPr bwMode="auto">
          <a:xfrm>
            <a:off x="1143000" y="90488"/>
            <a:ext cx="6721475" cy="369332"/>
          </a:xfrm>
          <a:prstGeom prst="rect">
            <a:avLst/>
          </a:prstGeom>
          <a:noFill/>
          <a:ln w="9525">
            <a:noFill/>
            <a:miter lim="800000"/>
            <a:headEnd/>
            <a:tailEnd/>
          </a:ln>
        </p:spPr>
        <p:txBody>
          <a:bodyPr>
            <a:spAutoFit/>
          </a:bodyPr>
          <a:lstStyle/>
          <a:p>
            <a:pPr algn="ctr"/>
            <a:r>
              <a:rPr lang="en-US" sz="1800" b="1" smtClean="0">
                <a:cs typeface="Times New Roman" pitchFamily="18" charset="0"/>
              </a:rPr>
              <a:t>Findings (2): The share of R&amp;D expenditure over GDP</a:t>
            </a:r>
            <a:endParaRPr lang="en-US" sz="1800" b="1">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3 Slayt Numarası Yer Tutucusu"/>
          <p:cNvSpPr>
            <a:spLocks noGrp="1"/>
          </p:cNvSpPr>
          <p:nvPr>
            <p:ph type="sldNum" sz="quarter" idx="12"/>
          </p:nvPr>
        </p:nvSpPr>
        <p:spPr/>
        <p:txBody>
          <a:bodyPr/>
          <a:lstStyle/>
          <a:p>
            <a:pPr>
              <a:defRPr/>
            </a:pPr>
            <a:fld id="{FB46B652-5F5E-4762-A4E4-B0F329133E51}" type="slidenum">
              <a:rPr lang="en-US" smtClean="0"/>
              <a:pPr>
                <a:defRPr/>
              </a:pPr>
              <a:t>47</a:t>
            </a:fld>
            <a:endParaRPr lang="en-US" smtClean="0"/>
          </a:p>
        </p:txBody>
      </p:sp>
      <p:sp>
        <p:nvSpPr>
          <p:cNvPr id="46083" name="Text Box 2"/>
          <p:cNvSpPr txBox="1">
            <a:spLocks noChangeArrowheads="1"/>
          </p:cNvSpPr>
          <p:nvPr/>
        </p:nvSpPr>
        <p:spPr bwMode="auto">
          <a:xfrm>
            <a:off x="228600" y="914400"/>
            <a:ext cx="8686800" cy="5293757"/>
          </a:xfrm>
          <a:prstGeom prst="rect">
            <a:avLst/>
          </a:prstGeom>
          <a:noFill/>
          <a:ln w="9525">
            <a:noFill/>
            <a:miter lim="800000"/>
            <a:headEnd/>
            <a:tailEnd/>
          </a:ln>
        </p:spPr>
        <p:txBody>
          <a:bodyPr wrap="square">
            <a:spAutoFit/>
          </a:bodyPr>
          <a:lstStyle/>
          <a:p>
            <a:r>
              <a:rPr lang="en-US" sz="2600" b="1" dirty="0" smtClean="0"/>
              <a:t>1.</a:t>
            </a:r>
            <a:r>
              <a:rPr lang="tr-TR" sz="2600" b="1" dirty="0" smtClean="0"/>
              <a:t> </a:t>
            </a:r>
            <a:r>
              <a:rPr lang="en-US" sz="2600" b="1" dirty="0" smtClean="0"/>
              <a:t>All runs imply a convergence rate lower than that which is suggested by the literature in general.</a:t>
            </a:r>
          </a:p>
          <a:p>
            <a:endParaRPr lang="tr-TR" sz="2600" b="1" dirty="0" smtClean="0"/>
          </a:p>
          <a:p>
            <a:r>
              <a:rPr lang="en-US" sz="2600" b="1" dirty="0" smtClean="0"/>
              <a:t>2.</a:t>
            </a:r>
            <a:r>
              <a:rPr lang="tr-TR" sz="2600" b="1" dirty="0" smtClean="0"/>
              <a:t> </a:t>
            </a:r>
            <a:r>
              <a:rPr lang="en-US" sz="2600" b="1" dirty="0" smtClean="0"/>
              <a:t>The investment rate has a positive and statistically significant contribution to convergence in all runs.</a:t>
            </a:r>
          </a:p>
          <a:p>
            <a:endParaRPr lang="tr-TR" sz="2600" b="1" dirty="0" smtClean="0"/>
          </a:p>
          <a:p>
            <a:r>
              <a:rPr lang="en-US" sz="2600" b="1" dirty="0" smtClean="0"/>
              <a:t>3.</a:t>
            </a:r>
            <a:r>
              <a:rPr lang="tr-TR" sz="2600" b="1" dirty="0" smtClean="0"/>
              <a:t> </a:t>
            </a:r>
            <a:r>
              <a:rPr lang="en-US" sz="2600" b="1" dirty="0" smtClean="0"/>
              <a:t>The role of human capital on convergence is positive but statistically insignificant according to the OLS and Within Group estimators. But, human capital has significant and positive impact on economic growth once the regressions are carried out by the system GMM, where the system GMM estimates are more efficient than the once obtained by the OLS and Within Group estimators (Bond et al., 2001).	</a:t>
            </a:r>
            <a:endParaRPr lang="en-US" sz="2600" b="1" dirty="0"/>
          </a:p>
        </p:txBody>
      </p:sp>
      <p:sp>
        <p:nvSpPr>
          <p:cNvPr id="46084"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dirty="0" smtClean="0">
                <a:cs typeface="Times New Roman" pitchFamily="18" charset="0"/>
              </a:rPr>
              <a:t>Findings</a:t>
            </a:r>
            <a:r>
              <a:rPr lang="tr-TR" sz="2800" b="1" dirty="0" smtClean="0">
                <a:cs typeface="Times New Roman" pitchFamily="18" charset="0"/>
              </a:rPr>
              <a:t> (3)</a:t>
            </a:r>
            <a:endParaRPr lang="en-US" sz="2800" b="1" dirty="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3 Slayt Numarası Yer Tutucusu"/>
          <p:cNvSpPr>
            <a:spLocks noGrp="1"/>
          </p:cNvSpPr>
          <p:nvPr>
            <p:ph type="sldNum" sz="quarter" idx="12"/>
          </p:nvPr>
        </p:nvSpPr>
        <p:spPr/>
        <p:txBody>
          <a:bodyPr/>
          <a:lstStyle/>
          <a:p>
            <a:pPr>
              <a:defRPr/>
            </a:pPr>
            <a:fld id="{FB46B652-5F5E-4762-A4E4-B0F329133E51}" type="slidenum">
              <a:rPr lang="en-US" smtClean="0"/>
              <a:pPr>
                <a:defRPr/>
              </a:pPr>
              <a:t>48</a:t>
            </a:fld>
            <a:endParaRPr lang="en-US" smtClean="0"/>
          </a:p>
        </p:txBody>
      </p:sp>
      <p:sp>
        <p:nvSpPr>
          <p:cNvPr id="46083" name="Text Box 2"/>
          <p:cNvSpPr txBox="1">
            <a:spLocks noChangeArrowheads="1"/>
          </p:cNvSpPr>
          <p:nvPr/>
        </p:nvSpPr>
        <p:spPr bwMode="auto">
          <a:xfrm>
            <a:off x="304800" y="914400"/>
            <a:ext cx="8610600" cy="2677656"/>
          </a:xfrm>
          <a:prstGeom prst="rect">
            <a:avLst/>
          </a:prstGeom>
          <a:noFill/>
          <a:ln w="9525">
            <a:noFill/>
            <a:miter lim="800000"/>
            <a:headEnd/>
            <a:tailEnd/>
          </a:ln>
        </p:spPr>
        <p:txBody>
          <a:bodyPr>
            <a:spAutoFit/>
          </a:bodyPr>
          <a:lstStyle/>
          <a:p>
            <a:r>
              <a:rPr lang="en-US" sz="2800" b="1" dirty="0" smtClean="0"/>
              <a:t>4.</a:t>
            </a:r>
            <a:r>
              <a:rPr lang="tr-TR" sz="2800" b="1" dirty="0" smtClean="0"/>
              <a:t> </a:t>
            </a:r>
            <a:r>
              <a:rPr lang="en-US" sz="2800" b="1" dirty="0" smtClean="0"/>
              <a:t>The sum of population growth and the technology growth, which is </a:t>
            </a:r>
            <a:r>
              <a:rPr lang="en-US" sz="2800" b="1" dirty="0" err="1" smtClean="0"/>
              <a:t>proxied</a:t>
            </a:r>
            <a:r>
              <a:rPr lang="en-US" sz="2800" b="1" dirty="0" smtClean="0"/>
              <a:t> by the share of R&amp;D workers in the labor force, and the constant depreciation rate has a positive and statistically significant impact on economic growth according to the system GMM estimation. </a:t>
            </a:r>
            <a:endParaRPr lang="en-US" sz="2800" b="1" dirty="0"/>
          </a:p>
        </p:txBody>
      </p:sp>
      <p:sp>
        <p:nvSpPr>
          <p:cNvPr id="46084"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dirty="0" smtClean="0">
                <a:cs typeface="Times New Roman" pitchFamily="18" charset="0"/>
              </a:rPr>
              <a:t>Findings</a:t>
            </a:r>
            <a:r>
              <a:rPr lang="tr-TR" sz="2800" b="1" dirty="0" smtClean="0">
                <a:cs typeface="Times New Roman" pitchFamily="18" charset="0"/>
              </a:rPr>
              <a:t> (4)</a:t>
            </a:r>
            <a:endParaRPr lang="en-US" sz="2800" b="1" dirty="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3 Slayt Numarası Yer Tutucusu"/>
          <p:cNvSpPr>
            <a:spLocks noGrp="1"/>
          </p:cNvSpPr>
          <p:nvPr>
            <p:ph type="sldNum" sz="quarter" idx="12"/>
          </p:nvPr>
        </p:nvSpPr>
        <p:spPr/>
        <p:txBody>
          <a:bodyPr/>
          <a:lstStyle/>
          <a:p>
            <a:pPr>
              <a:defRPr/>
            </a:pPr>
            <a:fld id="{D0ABCEF3-9ADD-4C92-B779-8EF72F6A5353}" type="slidenum">
              <a:rPr lang="en-US" smtClean="0"/>
              <a:pPr>
                <a:defRPr/>
              </a:pPr>
              <a:t>49</a:t>
            </a:fld>
            <a:endParaRPr lang="en-US" smtClean="0"/>
          </a:p>
        </p:txBody>
      </p:sp>
      <p:sp>
        <p:nvSpPr>
          <p:cNvPr id="45059" name="Text Box 3"/>
          <p:cNvSpPr txBox="1">
            <a:spLocks noChangeArrowheads="1"/>
          </p:cNvSpPr>
          <p:nvPr/>
        </p:nvSpPr>
        <p:spPr bwMode="auto">
          <a:xfrm>
            <a:off x="1143000" y="90488"/>
            <a:ext cx="6721475" cy="519112"/>
          </a:xfrm>
          <a:prstGeom prst="rect">
            <a:avLst/>
          </a:prstGeom>
          <a:noFill/>
          <a:ln w="9525">
            <a:noFill/>
            <a:miter lim="800000"/>
            <a:headEnd/>
            <a:tailEnd/>
          </a:ln>
        </p:spPr>
        <p:txBody>
          <a:bodyPr>
            <a:spAutoFit/>
          </a:bodyPr>
          <a:lstStyle/>
          <a:p>
            <a:pPr algn="ctr"/>
            <a:r>
              <a:rPr lang="en-US" sz="2800" b="1" dirty="0" smtClean="0">
                <a:cs typeface="Times New Roman" pitchFamily="18" charset="0"/>
              </a:rPr>
              <a:t>Findings</a:t>
            </a:r>
            <a:r>
              <a:rPr lang="tr-TR" sz="2800" b="1" dirty="0" smtClean="0">
                <a:cs typeface="Times New Roman" pitchFamily="18" charset="0"/>
              </a:rPr>
              <a:t> (5)</a:t>
            </a:r>
            <a:endParaRPr lang="en-US" sz="2800" b="1" dirty="0">
              <a:cs typeface="Times New Roman" pitchFamily="18" charset="0"/>
            </a:endParaRPr>
          </a:p>
        </p:txBody>
      </p:sp>
      <p:graphicFrame>
        <p:nvGraphicFramePr>
          <p:cNvPr id="5" name="4 Tablo"/>
          <p:cNvGraphicFramePr>
            <a:graphicFrameLocks noGrp="1"/>
          </p:cNvGraphicFramePr>
          <p:nvPr/>
        </p:nvGraphicFramePr>
        <p:xfrm>
          <a:off x="1600200" y="3810000"/>
          <a:ext cx="5791198" cy="2590800"/>
        </p:xfrm>
        <a:graphic>
          <a:graphicData uri="http://schemas.openxmlformats.org/drawingml/2006/table">
            <a:tbl>
              <a:tblPr/>
              <a:tblGrid>
                <a:gridCol w="1930154"/>
                <a:gridCol w="1930154"/>
                <a:gridCol w="1930890"/>
              </a:tblGrid>
              <a:tr h="899609">
                <a:tc>
                  <a:txBody>
                    <a:bodyPr/>
                    <a:lstStyle/>
                    <a:p>
                      <a:pPr algn="just">
                        <a:lnSpc>
                          <a:spcPct val="115000"/>
                        </a:lnSpc>
                        <a:spcAft>
                          <a:spcPts val="0"/>
                        </a:spcAft>
                      </a:pPr>
                      <a:endParaRPr lang="en-US"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US" sz="2400" b="1" dirty="0">
                          <a:latin typeface="Times New Roman"/>
                          <a:ea typeface="Times New Roman"/>
                          <a:cs typeface="Times New Roman"/>
                        </a:rPr>
                        <a:t>g (the growth rate of technology)</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899609">
                <a:tc>
                  <a:txBody>
                    <a:bodyPr/>
                    <a:lstStyle/>
                    <a:p>
                      <a:pPr algn="just">
                        <a:lnSpc>
                          <a:spcPct val="115000"/>
                        </a:lnSpc>
                        <a:spcAft>
                          <a:spcPts val="0"/>
                        </a:spcAft>
                      </a:pPr>
                      <a:endParaRPr lang="en-US"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dirty="0">
                          <a:latin typeface="Times New Roman"/>
                          <a:ea typeface="Times New Roman"/>
                          <a:cs typeface="Times New Roman"/>
                        </a:rPr>
                        <a:t>0.02</a:t>
                      </a:r>
                      <a:endParaRPr lang="en-US"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dirty="0">
                          <a:latin typeface="Times New Roman"/>
                          <a:ea typeface="Times New Roman"/>
                          <a:cs typeface="Times New Roman"/>
                        </a:rPr>
                        <a:t> </a:t>
                      </a:r>
                      <a:r>
                        <a:rPr lang="tr-TR" sz="2400" b="1" dirty="0" smtClean="0">
                          <a:latin typeface="Times New Roman"/>
                          <a:ea typeface="Times New Roman"/>
                          <a:cs typeface="Times New Roman"/>
                        </a:rPr>
                        <a:t>R&amp;D </a:t>
                      </a:r>
                      <a:r>
                        <a:rPr lang="en-US" sz="2400" b="1" dirty="0" smtClean="0">
                          <a:latin typeface="Times New Roman"/>
                          <a:ea typeface="Times New Roman"/>
                          <a:cs typeface="Times New Roman"/>
                        </a:rPr>
                        <a:t>intensity</a:t>
                      </a:r>
                      <a:endParaRPr lang="en-US"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1582">
                <a:tc>
                  <a:txBody>
                    <a:bodyPr/>
                    <a:lstStyle/>
                    <a:p>
                      <a:pPr algn="just">
                        <a:lnSpc>
                          <a:spcPct val="115000"/>
                        </a:lnSpc>
                        <a:spcAft>
                          <a:spcPts val="0"/>
                        </a:spcAft>
                      </a:pPr>
                      <a:r>
                        <a:rPr lang="en-US" sz="2400" b="1">
                          <a:latin typeface="Times New Roman"/>
                          <a:ea typeface="Times New Roman"/>
                          <a:cs typeface="Times New Roman"/>
                        </a:rPr>
                        <a:t>Implied ν</a:t>
                      </a:r>
                      <a:endParaRPr lang="en-US"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latin typeface="Times New Roman"/>
                          <a:ea typeface="Times New Roman"/>
                          <a:cs typeface="Times New Roman"/>
                        </a:rPr>
                        <a:t>0.02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latin typeface="Times New Roman"/>
                          <a:ea typeface="Times New Roman"/>
                          <a:cs typeface="Times New Roman"/>
                        </a:rPr>
                        <a:t>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 Box 2"/>
          <p:cNvSpPr txBox="1">
            <a:spLocks noChangeArrowheads="1"/>
          </p:cNvSpPr>
          <p:nvPr/>
        </p:nvSpPr>
        <p:spPr bwMode="auto">
          <a:xfrm>
            <a:off x="228600" y="914400"/>
            <a:ext cx="8686800" cy="2677656"/>
          </a:xfrm>
          <a:prstGeom prst="rect">
            <a:avLst/>
          </a:prstGeom>
          <a:noFill/>
          <a:ln w="9525">
            <a:noFill/>
            <a:miter lim="800000"/>
            <a:headEnd/>
            <a:tailEnd/>
          </a:ln>
        </p:spPr>
        <p:txBody>
          <a:bodyPr wrap="square">
            <a:spAutoFit/>
          </a:bodyPr>
          <a:lstStyle/>
          <a:p>
            <a:pPr algn="just">
              <a:buFont typeface="Symbol" pitchFamily="18" charset="2"/>
              <a:buNone/>
            </a:pPr>
            <a:r>
              <a:rPr lang="en-US" b="1" dirty="0" smtClean="0"/>
              <a:t>To check for the consistency of the results, we also replicate the basic MRW (1992) model with human capital accumulation </a:t>
            </a:r>
            <a:r>
              <a:rPr lang="tr-TR" b="1" dirty="0" smtClean="0"/>
              <a:t>. </a:t>
            </a:r>
            <a:r>
              <a:rPr lang="en-US" b="1" dirty="0" smtClean="0"/>
              <a:t>The estimation of the model, under the assumption of</a:t>
            </a:r>
            <a:r>
              <a:rPr lang="tr-TR" b="1" dirty="0" smtClean="0"/>
              <a:t> </a:t>
            </a:r>
            <a:r>
              <a:rPr lang="en-US" b="1" dirty="0" smtClean="0"/>
              <a:t>exogenous growth rate of technology, finds a convergence rate to be 0.02. But, once the  intensity is substituted for the growth rate of technology, the estimation of the model reveals a lower convergence rate, namely, 0.01.</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3 Slayt Numarası Yer Tutucusu"/>
          <p:cNvSpPr>
            <a:spLocks noGrp="1"/>
          </p:cNvSpPr>
          <p:nvPr>
            <p:ph type="sldNum" sz="quarter" idx="12"/>
          </p:nvPr>
        </p:nvSpPr>
        <p:spPr/>
        <p:txBody>
          <a:bodyPr/>
          <a:lstStyle/>
          <a:p>
            <a:pPr>
              <a:defRPr/>
            </a:pPr>
            <a:fld id="{DFC82808-20F9-4439-AEB3-EE3D178598AF}" type="slidenum">
              <a:rPr lang="en-US" smtClean="0"/>
              <a:pPr>
                <a:defRPr/>
              </a:pPr>
              <a:t>5</a:t>
            </a:fld>
            <a:endParaRPr lang="en-US" smtClean="0"/>
          </a:p>
        </p:txBody>
      </p:sp>
      <p:sp>
        <p:nvSpPr>
          <p:cNvPr id="31747" name="Text Box 3"/>
          <p:cNvSpPr txBox="1">
            <a:spLocks noChangeArrowheads="1"/>
          </p:cNvSpPr>
          <p:nvPr/>
        </p:nvSpPr>
        <p:spPr bwMode="auto">
          <a:xfrm>
            <a:off x="1143000" y="304800"/>
            <a:ext cx="6781800" cy="523875"/>
          </a:xfrm>
          <a:prstGeom prst="rect">
            <a:avLst/>
          </a:prstGeom>
          <a:noFill/>
          <a:ln w="9525">
            <a:noFill/>
            <a:miter lim="800000"/>
            <a:headEnd/>
            <a:tailEnd/>
          </a:ln>
        </p:spPr>
        <p:txBody>
          <a:bodyPr>
            <a:spAutoFit/>
          </a:bodyPr>
          <a:lstStyle/>
          <a:p>
            <a:pPr algn="ctr"/>
            <a:r>
              <a:rPr lang="en-US" sz="2800" b="1" dirty="0">
                <a:cs typeface="Times New Roman" pitchFamily="18" charset="0"/>
              </a:rPr>
              <a:t>A Critique of Convergence Literature-</a:t>
            </a:r>
            <a:r>
              <a:rPr lang="en-US" sz="2800" b="1" dirty="0">
                <a:solidFill>
                  <a:srgbClr val="FF0000"/>
                </a:solidFill>
                <a:cs typeface="Times New Roman" pitchFamily="18" charset="0"/>
              </a:rPr>
              <a:t>I</a:t>
            </a:r>
          </a:p>
        </p:txBody>
      </p:sp>
      <p:sp>
        <p:nvSpPr>
          <p:cNvPr id="31748" name="Text Box 6"/>
          <p:cNvSpPr txBox="1">
            <a:spLocks noChangeArrowheads="1"/>
          </p:cNvSpPr>
          <p:nvPr/>
        </p:nvSpPr>
        <p:spPr bwMode="auto">
          <a:xfrm>
            <a:off x="304800" y="1066800"/>
            <a:ext cx="8458200" cy="5693866"/>
          </a:xfrm>
          <a:prstGeom prst="rect">
            <a:avLst/>
          </a:prstGeom>
          <a:noFill/>
          <a:ln w="9525">
            <a:noFill/>
            <a:miter lim="800000"/>
            <a:headEnd/>
            <a:tailEnd/>
          </a:ln>
        </p:spPr>
        <p:txBody>
          <a:bodyPr>
            <a:spAutoFit/>
          </a:bodyPr>
          <a:lstStyle/>
          <a:p>
            <a:pPr algn="just"/>
            <a:r>
              <a:rPr lang="en-US" sz="2800" b="1" dirty="0"/>
              <a:t>In almost all empirical studies, the exogenous growth rate of technology is taken </a:t>
            </a:r>
            <a:r>
              <a:rPr lang="en-US" sz="2800" b="1" dirty="0">
                <a:solidFill>
                  <a:srgbClr val="FF0000"/>
                </a:solidFill>
              </a:rPr>
              <a:t>same across countries</a:t>
            </a:r>
            <a:r>
              <a:rPr lang="en-US" sz="2800" b="1" dirty="0"/>
              <a:t> and </a:t>
            </a:r>
            <a:r>
              <a:rPr lang="en-US" sz="2800" b="1" dirty="0">
                <a:solidFill>
                  <a:srgbClr val="FF0000"/>
                </a:solidFill>
              </a:rPr>
              <a:t>constant in time</a:t>
            </a:r>
            <a:r>
              <a:rPr lang="en-US" sz="2800" b="1" dirty="0"/>
              <a:t>.</a:t>
            </a:r>
          </a:p>
          <a:p>
            <a:pPr algn="just"/>
            <a:endParaRPr lang="en-US" sz="2800" b="1" dirty="0"/>
          </a:p>
          <a:p>
            <a:pPr algn="just"/>
            <a:r>
              <a:rPr lang="en-US" sz="2800" b="1" dirty="0"/>
              <a:t>This is understandable, as the Solow framework is a one-sector simple model and there is no way to </a:t>
            </a:r>
            <a:r>
              <a:rPr lang="en-US" sz="2800" b="1" dirty="0">
                <a:solidFill>
                  <a:srgbClr val="FF0000"/>
                </a:solidFill>
              </a:rPr>
              <a:t>decompose</a:t>
            </a:r>
            <a:r>
              <a:rPr lang="en-US" sz="2800" b="1" dirty="0"/>
              <a:t> the technological progress into its components. </a:t>
            </a:r>
          </a:p>
          <a:p>
            <a:pPr algn="just"/>
            <a:endParaRPr lang="en-US" sz="2800" b="1" dirty="0"/>
          </a:p>
          <a:p>
            <a:pPr algn="just"/>
            <a:r>
              <a:rPr lang="en-US" sz="2800" b="1" dirty="0"/>
              <a:t>However, it is unrealistic </a:t>
            </a:r>
            <a:r>
              <a:rPr lang="tr-TR" sz="2800" b="1" dirty="0"/>
              <a:t>(</a:t>
            </a:r>
            <a:r>
              <a:rPr lang="en-US" sz="2800" b="1" dirty="0"/>
              <a:t>and unacceptable</a:t>
            </a:r>
            <a:r>
              <a:rPr lang="tr-TR" sz="2800" b="1" dirty="0"/>
              <a:t>)</a:t>
            </a:r>
            <a:r>
              <a:rPr lang="en-US" sz="2800" b="1" dirty="0"/>
              <a:t>, as it is the technological progress that determines long-run economic growth and convergence </a:t>
            </a:r>
            <a:r>
              <a:rPr lang="en-US" sz="2800" b="1" dirty="0" smtClean="0"/>
              <a:t>performance</a:t>
            </a:r>
            <a:r>
              <a:rPr lang="tr-TR" sz="2800" b="1" dirty="0" smtClean="0"/>
              <a:t>  (</a:t>
            </a:r>
            <a:r>
              <a:rPr lang="tr-TR" sz="2800" b="1" dirty="0" err="1" smtClean="0"/>
              <a:t>cf</a:t>
            </a:r>
            <a:r>
              <a:rPr lang="tr-TR" sz="2800" b="1" dirty="0" smtClean="0"/>
              <a:t>. </a:t>
            </a:r>
            <a:r>
              <a:rPr lang="tr-TR" sz="2800" b="1" dirty="0" err="1" smtClean="0"/>
              <a:t>Howitt</a:t>
            </a:r>
            <a:r>
              <a:rPr lang="tr-TR" sz="2800" b="1" dirty="0" smtClean="0"/>
              <a:t>, 2000)</a:t>
            </a:r>
            <a:r>
              <a:rPr lang="en-US" sz="2800" b="1" dirty="0" smtClean="0"/>
              <a:t>. </a:t>
            </a:r>
            <a:endParaRPr lang="en-US" sz="28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3 Slayt Numarası Yer Tutucusu"/>
          <p:cNvSpPr>
            <a:spLocks noGrp="1"/>
          </p:cNvSpPr>
          <p:nvPr>
            <p:ph type="sldNum" sz="quarter" idx="12"/>
          </p:nvPr>
        </p:nvSpPr>
        <p:spPr/>
        <p:txBody>
          <a:bodyPr/>
          <a:lstStyle/>
          <a:p>
            <a:pPr>
              <a:defRPr/>
            </a:pPr>
            <a:fld id="{E5F859AA-B864-4459-B2AF-E8B319D80585}" type="slidenum">
              <a:rPr lang="en-US" smtClean="0"/>
              <a:pPr>
                <a:defRPr/>
              </a:pPr>
              <a:t>50</a:t>
            </a:fld>
            <a:endParaRPr lang="en-US" smtClean="0"/>
          </a:p>
        </p:txBody>
      </p:sp>
      <p:sp>
        <p:nvSpPr>
          <p:cNvPr id="47107" name="Text Box 2"/>
          <p:cNvSpPr txBox="1">
            <a:spLocks noChangeArrowheads="1"/>
          </p:cNvSpPr>
          <p:nvPr/>
        </p:nvSpPr>
        <p:spPr bwMode="auto">
          <a:xfrm>
            <a:off x="304800" y="914400"/>
            <a:ext cx="8610600" cy="5693866"/>
          </a:xfrm>
          <a:prstGeom prst="rect">
            <a:avLst/>
          </a:prstGeom>
          <a:noFill/>
          <a:ln w="9525">
            <a:noFill/>
            <a:miter lim="800000"/>
            <a:headEnd/>
            <a:tailEnd/>
          </a:ln>
        </p:spPr>
        <p:txBody>
          <a:bodyPr>
            <a:spAutoFit/>
          </a:bodyPr>
          <a:lstStyle/>
          <a:p>
            <a:pPr marL="284163" indent="-284163">
              <a:buFont typeface="Symbol" pitchFamily="18" charset="2"/>
              <a:buNone/>
            </a:pPr>
            <a:r>
              <a:rPr lang="en-US" sz="2800" b="1" dirty="0"/>
              <a:t>The </a:t>
            </a:r>
            <a:r>
              <a:rPr lang="en-US" sz="2800" b="1" dirty="0" err="1"/>
              <a:t>Solovian</a:t>
            </a:r>
            <a:r>
              <a:rPr lang="en-US" sz="2800" b="1" dirty="0"/>
              <a:t> growth framework, which is widely used in empirical studies has two weaknesses: exogenous growth rate is </a:t>
            </a:r>
            <a:r>
              <a:rPr lang="en-US" sz="2800" b="1" dirty="0" smtClean="0"/>
              <a:t>undefined </a:t>
            </a:r>
            <a:r>
              <a:rPr lang="en-US" sz="2800" b="1" dirty="0"/>
              <a:t>and is not suitable for theoretical extension.</a:t>
            </a:r>
          </a:p>
          <a:p>
            <a:pPr marL="284163" indent="-284163">
              <a:buFont typeface="Symbol" pitchFamily="18" charset="2"/>
              <a:buNone/>
            </a:pPr>
            <a:endParaRPr lang="en-US" sz="2800" b="1" dirty="0"/>
          </a:p>
          <a:p>
            <a:pPr marL="284163" indent="-284163">
              <a:buFont typeface="Symbol" pitchFamily="18" charset="2"/>
              <a:buNone/>
            </a:pPr>
            <a:r>
              <a:rPr lang="tr-TR" sz="2800" b="1" dirty="0" err="1" smtClean="0"/>
              <a:t>Romerian</a:t>
            </a:r>
            <a:r>
              <a:rPr lang="tr-TR" sz="2800" b="1" dirty="0" smtClean="0"/>
              <a:t> Solow </a:t>
            </a:r>
            <a:r>
              <a:rPr lang="en-US" sz="2800" b="1" dirty="0" smtClean="0"/>
              <a:t>framework </a:t>
            </a:r>
            <a:r>
              <a:rPr lang="en-US" sz="2800" b="1" dirty="0"/>
              <a:t>is a good candidate for overcoming these </a:t>
            </a:r>
            <a:r>
              <a:rPr lang="en-US" sz="2800" b="1" dirty="0" smtClean="0"/>
              <a:t>weaknesses because:</a:t>
            </a:r>
          </a:p>
          <a:p>
            <a:pPr marL="571500" indent="-571500">
              <a:buFont typeface="Symbol" pitchFamily="18" charset="2"/>
              <a:buAutoNum type="romanLcParenBoth"/>
            </a:pPr>
            <a:r>
              <a:rPr lang="en-US" sz="2800" b="1" dirty="0" smtClean="0"/>
              <a:t>it </a:t>
            </a:r>
            <a:r>
              <a:rPr lang="en-US" sz="2800" b="1" dirty="0"/>
              <a:t>allows for </a:t>
            </a:r>
            <a:r>
              <a:rPr lang="en-US" sz="2800" b="1" dirty="0" smtClean="0"/>
              <a:t>theory-backed extensions for empirical work, </a:t>
            </a:r>
          </a:p>
          <a:p>
            <a:pPr marL="571500" indent="-571500">
              <a:buFont typeface="Symbol" pitchFamily="18" charset="2"/>
              <a:buAutoNum type="romanLcParenBoth"/>
            </a:pPr>
            <a:r>
              <a:rPr lang="en-US" sz="2800" b="1" dirty="0" smtClean="0"/>
              <a:t>The framework yields conservative convergence rate results, which is intuitive</a:t>
            </a:r>
          </a:p>
          <a:p>
            <a:pPr marL="571500" indent="-571500">
              <a:buFont typeface="Symbol" pitchFamily="18" charset="2"/>
              <a:buAutoNum type="romanLcParenBoth"/>
            </a:pPr>
            <a:r>
              <a:rPr lang="en-US" sz="2800" b="1" dirty="0" smtClean="0"/>
              <a:t>the </a:t>
            </a:r>
            <a:r>
              <a:rPr lang="en-US" sz="2800" b="1" dirty="0"/>
              <a:t>determinants of the exogenous growth rate is unveiled</a:t>
            </a:r>
            <a:r>
              <a:rPr lang="en-US" sz="2800" b="1" dirty="0" smtClean="0"/>
              <a:t>.</a:t>
            </a:r>
            <a:endParaRPr lang="en-US" sz="2800" b="1" dirty="0"/>
          </a:p>
        </p:txBody>
      </p:sp>
      <p:sp>
        <p:nvSpPr>
          <p:cNvPr id="47108" name="Text Box 3"/>
          <p:cNvSpPr txBox="1">
            <a:spLocks noChangeArrowheads="1"/>
          </p:cNvSpPr>
          <p:nvPr/>
        </p:nvSpPr>
        <p:spPr bwMode="auto">
          <a:xfrm>
            <a:off x="1143000" y="228600"/>
            <a:ext cx="6721475" cy="519113"/>
          </a:xfrm>
          <a:prstGeom prst="rect">
            <a:avLst/>
          </a:prstGeom>
          <a:noFill/>
          <a:ln w="9525">
            <a:noFill/>
            <a:miter lim="800000"/>
            <a:headEnd/>
            <a:tailEnd/>
          </a:ln>
        </p:spPr>
        <p:txBody>
          <a:bodyPr>
            <a:spAutoFit/>
          </a:bodyPr>
          <a:lstStyle/>
          <a:p>
            <a:pPr algn="ctr"/>
            <a:r>
              <a:rPr lang="en-US" sz="2800" b="1">
                <a:cs typeface="Times New Roman" pitchFamily="18" charset="0"/>
              </a:rPr>
              <a:t>Conclusion</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3 Slayt Numarası Yer Tutucusu"/>
          <p:cNvSpPr>
            <a:spLocks noGrp="1"/>
          </p:cNvSpPr>
          <p:nvPr>
            <p:ph type="sldNum" sz="quarter" idx="12"/>
          </p:nvPr>
        </p:nvSpPr>
        <p:spPr/>
        <p:txBody>
          <a:bodyPr/>
          <a:lstStyle/>
          <a:p>
            <a:pPr>
              <a:defRPr/>
            </a:pPr>
            <a:fld id="{D05874CE-D625-4C18-8C09-DE9EF7C2E212}" type="slidenum">
              <a:rPr lang="en-US" smtClean="0"/>
              <a:pPr>
                <a:defRPr/>
              </a:pPr>
              <a:t>51</a:t>
            </a:fld>
            <a:endParaRPr lang="en-US" smtClean="0"/>
          </a:p>
        </p:txBody>
      </p:sp>
      <p:sp>
        <p:nvSpPr>
          <p:cNvPr id="48131" name="Text Box 2"/>
          <p:cNvSpPr txBox="1">
            <a:spLocks noChangeArrowheads="1"/>
          </p:cNvSpPr>
          <p:nvPr/>
        </p:nvSpPr>
        <p:spPr bwMode="auto">
          <a:xfrm>
            <a:off x="228600" y="3352800"/>
            <a:ext cx="8610600" cy="523875"/>
          </a:xfrm>
          <a:prstGeom prst="rect">
            <a:avLst/>
          </a:prstGeom>
          <a:noFill/>
          <a:ln w="9525">
            <a:noFill/>
            <a:miter lim="800000"/>
            <a:headEnd/>
            <a:tailEnd/>
          </a:ln>
        </p:spPr>
        <p:txBody>
          <a:bodyPr>
            <a:spAutoFit/>
          </a:bodyPr>
          <a:lstStyle/>
          <a:p>
            <a:pPr marL="284163" indent="-284163" algn="ctr">
              <a:buFont typeface="Symbol" pitchFamily="18" charset="2"/>
              <a:buNone/>
            </a:pPr>
            <a:r>
              <a:rPr lang="en-US" sz="2800" b="1"/>
              <a:t>Thanks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3 Slayt Numarası Yer Tutucusu"/>
          <p:cNvSpPr>
            <a:spLocks noGrp="1"/>
          </p:cNvSpPr>
          <p:nvPr>
            <p:ph type="sldNum" sz="quarter" idx="12"/>
          </p:nvPr>
        </p:nvSpPr>
        <p:spPr/>
        <p:txBody>
          <a:bodyPr/>
          <a:lstStyle/>
          <a:p>
            <a:pPr>
              <a:defRPr/>
            </a:pPr>
            <a:fld id="{2B257D5C-1BA7-4E3F-A768-2A4068682F3C}" type="slidenum">
              <a:rPr lang="en-US" smtClean="0"/>
              <a:pPr>
                <a:defRPr/>
              </a:pPr>
              <a:t>6</a:t>
            </a:fld>
            <a:endParaRPr lang="en-US" smtClean="0"/>
          </a:p>
        </p:txBody>
      </p:sp>
      <p:sp>
        <p:nvSpPr>
          <p:cNvPr id="35843" name="Text Box 2"/>
          <p:cNvSpPr txBox="1">
            <a:spLocks noChangeArrowheads="1"/>
          </p:cNvSpPr>
          <p:nvPr/>
        </p:nvSpPr>
        <p:spPr bwMode="auto">
          <a:xfrm>
            <a:off x="228600" y="914400"/>
            <a:ext cx="8686800" cy="3108543"/>
          </a:xfrm>
          <a:prstGeom prst="rect">
            <a:avLst/>
          </a:prstGeom>
          <a:noFill/>
          <a:ln w="9525">
            <a:noFill/>
            <a:miter lim="800000"/>
            <a:headEnd/>
            <a:tailEnd/>
          </a:ln>
        </p:spPr>
        <p:txBody>
          <a:bodyPr>
            <a:spAutoFit/>
          </a:bodyPr>
          <a:lstStyle/>
          <a:p>
            <a:pPr algn="just"/>
            <a:endParaRPr lang="en-US" sz="2800" b="1"/>
          </a:p>
          <a:p>
            <a:pPr algn="just">
              <a:buFont typeface="Symbol" pitchFamily="18" charset="2"/>
              <a:buChar char="·"/>
            </a:pPr>
            <a:r>
              <a:rPr lang="en-US" sz="2800" b="1"/>
              <a:t>Bloom </a:t>
            </a:r>
            <a:r>
              <a:rPr lang="en-US" sz="2800" b="1" i="1"/>
              <a:t>et al</a:t>
            </a:r>
            <a:r>
              <a:rPr lang="en-US" sz="2800" b="1"/>
              <a:t>. (2002): </a:t>
            </a:r>
            <a:endParaRPr lang="en-US" sz="2800" b="1" smtClean="0"/>
          </a:p>
          <a:p>
            <a:pPr algn="just"/>
            <a:r>
              <a:rPr lang="en-US" sz="2800" b="1" smtClean="0"/>
              <a:t> Object both the idea of identical rate of technological progress in every country and the fixed effects approach adopted by panel data studies, which allow for TFP differentials across countries that persist indefinetely.</a:t>
            </a:r>
          </a:p>
        </p:txBody>
      </p:sp>
      <p:sp>
        <p:nvSpPr>
          <p:cNvPr id="35844" name="Text Box 3"/>
          <p:cNvSpPr txBox="1">
            <a:spLocks noChangeArrowheads="1"/>
          </p:cNvSpPr>
          <p:nvPr/>
        </p:nvSpPr>
        <p:spPr bwMode="auto">
          <a:xfrm>
            <a:off x="1143000" y="304800"/>
            <a:ext cx="6721475" cy="519113"/>
          </a:xfrm>
          <a:prstGeom prst="rect">
            <a:avLst/>
          </a:prstGeom>
          <a:noFill/>
          <a:ln w="9525">
            <a:noFill/>
            <a:miter lim="800000"/>
            <a:headEnd/>
            <a:tailEnd/>
          </a:ln>
        </p:spPr>
        <p:txBody>
          <a:bodyPr>
            <a:spAutoFit/>
          </a:bodyPr>
          <a:lstStyle/>
          <a:p>
            <a:pPr algn="ctr"/>
            <a:r>
              <a:rPr lang="en-US" sz="2800" b="1" smtClean="0">
                <a:cs typeface="Times New Roman" pitchFamily="18" charset="0"/>
              </a:rPr>
              <a:t>A Critique of Convergence Literature-</a:t>
            </a:r>
            <a:r>
              <a:rPr lang="en-US" sz="2800" b="1" smtClean="0">
                <a:solidFill>
                  <a:srgbClr val="FF0000"/>
                </a:solidFill>
                <a:cs typeface="Times New Roman" pitchFamily="18" charset="0"/>
              </a:rPr>
              <a:t>I</a:t>
            </a:r>
            <a:endParaRPr lang="en-US" sz="2800" b="1">
              <a:solidFill>
                <a:srgbClr val="FF0000"/>
              </a:solidFill>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3 Slayt Numarası Yer Tutucusu"/>
          <p:cNvSpPr>
            <a:spLocks noGrp="1"/>
          </p:cNvSpPr>
          <p:nvPr>
            <p:ph type="sldNum" sz="quarter" idx="12"/>
          </p:nvPr>
        </p:nvSpPr>
        <p:spPr/>
        <p:txBody>
          <a:bodyPr/>
          <a:lstStyle/>
          <a:p>
            <a:pPr>
              <a:defRPr/>
            </a:pPr>
            <a:fld id="{8A696A14-5247-44F7-AA19-D74E40BB1DB7}" type="slidenum">
              <a:rPr lang="en-US" smtClean="0"/>
              <a:pPr>
                <a:defRPr/>
              </a:pPr>
              <a:t>7</a:t>
            </a:fld>
            <a:endParaRPr lang="en-US" smtClean="0"/>
          </a:p>
        </p:txBody>
      </p:sp>
      <p:sp>
        <p:nvSpPr>
          <p:cNvPr id="32771" name="Text Box 3"/>
          <p:cNvSpPr txBox="1">
            <a:spLocks noChangeArrowheads="1"/>
          </p:cNvSpPr>
          <p:nvPr/>
        </p:nvSpPr>
        <p:spPr bwMode="auto">
          <a:xfrm>
            <a:off x="838200" y="304800"/>
            <a:ext cx="7772400" cy="523875"/>
          </a:xfrm>
          <a:prstGeom prst="rect">
            <a:avLst/>
          </a:prstGeom>
          <a:noFill/>
          <a:ln w="9525">
            <a:noFill/>
            <a:miter lim="800000"/>
            <a:headEnd/>
            <a:tailEnd/>
          </a:ln>
        </p:spPr>
        <p:txBody>
          <a:bodyPr>
            <a:spAutoFit/>
          </a:bodyPr>
          <a:lstStyle/>
          <a:p>
            <a:pPr algn="ctr"/>
            <a:r>
              <a:rPr lang="en-US" sz="2800" b="1">
                <a:cs typeface="Times New Roman" pitchFamily="18" charset="0"/>
              </a:rPr>
              <a:t>A Critique of Convergence Literature-</a:t>
            </a:r>
            <a:r>
              <a:rPr lang="en-US" sz="2800" b="1">
                <a:solidFill>
                  <a:srgbClr val="FF0000"/>
                </a:solidFill>
                <a:cs typeface="Times New Roman" pitchFamily="18" charset="0"/>
              </a:rPr>
              <a:t>II</a:t>
            </a:r>
          </a:p>
        </p:txBody>
      </p:sp>
      <p:sp>
        <p:nvSpPr>
          <p:cNvPr id="32772" name="Text Box 6"/>
          <p:cNvSpPr txBox="1">
            <a:spLocks noChangeArrowheads="1"/>
          </p:cNvSpPr>
          <p:nvPr/>
        </p:nvSpPr>
        <p:spPr bwMode="auto">
          <a:xfrm>
            <a:off x="228600" y="1182688"/>
            <a:ext cx="8610600" cy="5264150"/>
          </a:xfrm>
          <a:prstGeom prst="rect">
            <a:avLst/>
          </a:prstGeom>
          <a:noFill/>
          <a:ln w="9525">
            <a:noFill/>
            <a:miter lim="800000"/>
            <a:headEnd/>
            <a:tailEnd/>
          </a:ln>
        </p:spPr>
        <p:txBody>
          <a:bodyPr>
            <a:spAutoFit/>
          </a:bodyPr>
          <a:lstStyle/>
          <a:p>
            <a:pPr algn="just"/>
            <a:r>
              <a:rPr lang="en-US" sz="2800" b="1" dirty="0"/>
              <a:t>Consider the naivety of adding new components into these equations across the whole empirical literature.</a:t>
            </a:r>
          </a:p>
          <a:p>
            <a:pPr algn="just"/>
            <a:endParaRPr lang="en-US" sz="2800" b="1" dirty="0"/>
          </a:p>
          <a:p>
            <a:pPr algn="just"/>
            <a:r>
              <a:rPr lang="en-US" sz="2800" b="1" dirty="0"/>
              <a:t>The current application is merely to add the variable in question to the growth/ convergence equations. At the best, researchers follow MRW (1992</a:t>
            </a:r>
            <a:r>
              <a:rPr lang="en-US" sz="2800" b="1" dirty="0" smtClean="0"/>
              <a:t>)</a:t>
            </a:r>
            <a:r>
              <a:rPr lang="tr-TR" sz="2800" b="1" dirty="0" smtClean="0"/>
              <a:t>-</a:t>
            </a:r>
            <a:r>
              <a:rPr lang="en-US" sz="2800" b="1" dirty="0" smtClean="0"/>
              <a:t>type </a:t>
            </a:r>
            <a:r>
              <a:rPr lang="en-US" sz="2800" b="1" dirty="0"/>
              <a:t>modeling approach and add new accumulation functions.</a:t>
            </a:r>
          </a:p>
          <a:p>
            <a:pPr algn="just"/>
            <a:endParaRPr lang="en-US" sz="2800" b="1" dirty="0"/>
          </a:p>
          <a:p>
            <a:pPr algn="just"/>
            <a:r>
              <a:rPr lang="en-US" sz="2800" b="1" dirty="0"/>
              <a:t>To what extent is this satisfactory?  Can we find a more elegant way of introducing additional elements to study the determinants of long run GDP per capita and speed of convergence?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3 Slayt Numarası Yer Tutucusu"/>
          <p:cNvSpPr>
            <a:spLocks noGrp="1"/>
          </p:cNvSpPr>
          <p:nvPr>
            <p:ph type="sldNum" sz="quarter" idx="12"/>
          </p:nvPr>
        </p:nvSpPr>
        <p:spPr/>
        <p:txBody>
          <a:bodyPr/>
          <a:lstStyle/>
          <a:p>
            <a:pPr>
              <a:defRPr/>
            </a:pPr>
            <a:fld id="{C1375352-7A9E-4069-B9A3-F5EE659722D1}" type="slidenum">
              <a:rPr lang="en-US" smtClean="0"/>
              <a:pPr>
                <a:defRPr/>
              </a:pPr>
              <a:t>8</a:t>
            </a:fld>
            <a:endParaRPr lang="en-US" smtClean="0"/>
          </a:p>
        </p:txBody>
      </p:sp>
      <p:sp>
        <p:nvSpPr>
          <p:cNvPr id="33795" name="Text Box 3"/>
          <p:cNvSpPr txBox="1">
            <a:spLocks noChangeArrowheads="1"/>
          </p:cNvSpPr>
          <p:nvPr/>
        </p:nvSpPr>
        <p:spPr bwMode="auto">
          <a:xfrm>
            <a:off x="533400" y="304800"/>
            <a:ext cx="8229600" cy="523875"/>
          </a:xfrm>
          <a:prstGeom prst="rect">
            <a:avLst/>
          </a:prstGeom>
          <a:noFill/>
          <a:ln w="9525">
            <a:noFill/>
            <a:miter lim="800000"/>
            <a:headEnd/>
            <a:tailEnd/>
          </a:ln>
        </p:spPr>
        <p:txBody>
          <a:bodyPr>
            <a:spAutoFit/>
          </a:bodyPr>
          <a:lstStyle/>
          <a:p>
            <a:pPr algn="ctr"/>
            <a:r>
              <a:rPr lang="en-US" sz="2800" b="1">
                <a:cs typeface="Times New Roman" pitchFamily="18" charset="0"/>
              </a:rPr>
              <a:t>A Critique of Convergence </a:t>
            </a:r>
            <a:r>
              <a:rPr lang="en-US" sz="2800" b="1" smtClean="0">
                <a:cs typeface="Times New Roman" pitchFamily="18" charset="0"/>
              </a:rPr>
              <a:t>Literature-</a:t>
            </a:r>
            <a:r>
              <a:rPr lang="en-US" sz="2800" b="1" smtClean="0">
                <a:solidFill>
                  <a:srgbClr val="FF0000"/>
                </a:solidFill>
                <a:cs typeface="Times New Roman" pitchFamily="18" charset="0"/>
              </a:rPr>
              <a:t>III</a:t>
            </a:r>
            <a:endParaRPr lang="en-US" sz="2800" b="1">
              <a:solidFill>
                <a:srgbClr val="FF0000"/>
              </a:solidFill>
              <a:cs typeface="Times New Roman" pitchFamily="18" charset="0"/>
            </a:endParaRPr>
          </a:p>
        </p:txBody>
      </p:sp>
      <p:sp>
        <p:nvSpPr>
          <p:cNvPr id="33796" name="Text Box 6"/>
          <p:cNvSpPr txBox="1">
            <a:spLocks noChangeArrowheads="1"/>
          </p:cNvSpPr>
          <p:nvPr/>
        </p:nvSpPr>
        <p:spPr bwMode="auto">
          <a:xfrm>
            <a:off x="228600" y="1219200"/>
            <a:ext cx="8458200" cy="523220"/>
          </a:xfrm>
          <a:prstGeom prst="rect">
            <a:avLst/>
          </a:prstGeom>
          <a:noFill/>
          <a:ln w="9525">
            <a:noFill/>
            <a:miter lim="800000"/>
            <a:headEnd/>
            <a:tailEnd/>
          </a:ln>
        </p:spPr>
        <p:txBody>
          <a:bodyPr>
            <a:spAutoFit/>
          </a:bodyPr>
          <a:lstStyle/>
          <a:p>
            <a:pPr algn="just"/>
            <a:r>
              <a:rPr lang="en-US" sz="2800" b="1" smtClean="0"/>
              <a:t>How about Robustness of MRW (1992) Model?</a:t>
            </a:r>
            <a:endParaRPr lang="en-US" sz="2800" b="1"/>
          </a:p>
        </p:txBody>
      </p:sp>
      <p:graphicFrame>
        <p:nvGraphicFramePr>
          <p:cNvPr id="64514" name="Object 8"/>
          <p:cNvGraphicFramePr>
            <a:graphicFrameLocks noChangeAspect="1"/>
          </p:cNvGraphicFramePr>
          <p:nvPr/>
        </p:nvGraphicFramePr>
        <p:xfrm>
          <a:off x="908050" y="2159000"/>
          <a:ext cx="2552700" cy="444500"/>
        </p:xfrm>
        <a:graphic>
          <a:graphicData uri="http://schemas.openxmlformats.org/presentationml/2006/ole">
            <p:oleObj spid="_x0000_s64514" name="Denklem" r:id="rId3" imgW="2552400" imgH="444240" progId="Equation.3">
              <p:embed/>
            </p:oleObj>
          </a:graphicData>
        </a:graphic>
      </p:graphicFrame>
      <p:sp>
        <p:nvSpPr>
          <p:cNvPr id="6" name="5 Dikdörtgen"/>
          <p:cNvSpPr/>
          <p:nvPr/>
        </p:nvSpPr>
        <p:spPr>
          <a:xfrm>
            <a:off x="3657600" y="2133600"/>
            <a:ext cx="612668" cy="461665"/>
          </a:xfrm>
          <a:prstGeom prst="rect">
            <a:avLst/>
          </a:prstGeom>
        </p:spPr>
        <p:txBody>
          <a:bodyPr wrap="none">
            <a:spAutoFit/>
          </a:bodyPr>
          <a:lstStyle/>
          <a:p>
            <a:r>
              <a:rPr lang="en-US" b="1" smtClean="0"/>
              <a:t>vs. </a:t>
            </a:r>
            <a:endParaRPr lang="en-US"/>
          </a:p>
        </p:txBody>
      </p:sp>
      <p:graphicFrame>
        <p:nvGraphicFramePr>
          <p:cNvPr id="64515" name="Object 8"/>
          <p:cNvGraphicFramePr>
            <a:graphicFrameLocks noChangeAspect="1"/>
          </p:cNvGraphicFramePr>
          <p:nvPr/>
        </p:nvGraphicFramePr>
        <p:xfrm>
          <a:off x="4724400" y="2133600"/>
          <a:ext cx="1917700" cy="444500"/>
        </p:xfrm>
        <a:graphic>
          <a:graphicData uri="http://schemas.openxmlformats.org/presentationml/2006/ole">
            <p:oleObj spid="_x0000_s64515" name="Denklem" r:id="rId4" imgW="1917360" imgH="444240" progId="Equation.3">
              <p:embed/>
            </p:oleObj>
          </a:graphicData>
        </a:graphic>
      </p:graphicFrame>
      <p:graphicFrame>
        <p:nvGraphicFramePr>
          <p:cNvPr id="64516" name="Object 8"/>
          <p:cNvGraphicFramePr>
            <a:graphicFrameLocks noChangeAspect="1"/>
          </p:cNvGraphicFramePr>
          <p:nvPr/>
        </p:nvGraphicFramePr>
        <p:xfrm>
          <a:off x="990600" y="2667000"/>
          <a:ext cx="1663700" cy="381000"/>
        </p:xfrm>
        <a:graphic>
          <a:graphicData uri="http://schemas.openxmlformats.org/presentationml/2006/ole">
            <p:oleObj spid="_x0000_s64516" name="Denklem" r:id="rId5" imgW="1663560" imgH="380880" progId="Equation.3">
              <p:embed/>
            </p:oleObj>
          </a:graphicData>
        </a:graphic>
      </p:graphicFrame>
      <p:graphicFrame>
        <p:nvGraphicFramePr>
          <p:cNvPr id="64517" name="Object 8"/>
          <p:cNvGraphicFramePr>
            <a:graphicFrameLocks noChangeAspect="1"/>
          </p:cNvGraphicFramePr>
          <p:nvPr/>
        </p:nvGraphicFramePr>
        <p:xfrm>
          <a:off x="914400" y="3124200"/>
          <a:ext cx="1803400" cy="381000"/>
        </p:xfrm>
        <a:graphic>
          <a:graphicData uri="http://schemas.openxmlformats.org/presentationml/2006/ole">
            <p:oleObj spid="_x0000_s64517" name="Denklem" r:id="rId6" imgW="1803240" imgH="380880" progId="Equation.3">
              <p:embed/>
            </p:oleObj>
          </a:graphicData>
        </a:graphic>
      </p:graphicFrame>
      <p:sp>
        <p:nvSpPr>
          <p:cNvPr id="10" name="Text Box 6"/>
          <p:cNvSpPr txBox="1">
            <a:spLocks noChangeArrowheads="1"/>
          </p:cNvSpPr>
          <p:nvPr/>
        </p:nvSpPr>
        <p:spPr bwMode="auto">
          <a:xfrm>
            <a:off x="228600" y="3810000"/>
            <a:ext cx="8458200" cy="523220"/>
          </a:xfrm>
          <a:prstGeom prst="rect">
            <a:avLst/>
          </a:prstGeom>
          <a:noFill/>
          <a:ln w="9525">
            <a:noFill/>
            <a:miter lim="800000"/>
            <a:headEnd/>
            <a:tailEnd/>
          </a:ln>
        </p:spPr>
        <p:txBody>
          <a:bodyPr wrap="square">
            <a:spAutoFit/>
          </a:bodyPr>
          <a:lstStyle/>
          <a:p>
            <a:pPr algn="just"/>
            <a:r>
              <a:rPr lang="en-US" sz="2800" b="1" smtClean="0"/>
              <a:t>Steady state at levels   vs.      Endogeneous Growth!</a:t>
            </a:r>
            <a:endParaRPr lang="en-US" sz="2800" b="1"/>
          </a:p>
        </p:txBody>
      </p:sp>
      <p:graphicFrame>
        <p:nvGraphicFramePr>
          <p:cNvPr id="64518" name="Object 6"/>
          <p:cNvGraphicFramePr>
            <a:graphicFrameLocks noChangeAspect="1"/>
          </p:cNvGraphicFramePr>
          <p:nvPr/>
        </p:nvGraphicFramePr>
        <p:xfrm>
          <a:off x="4724400" y="3200400"/>
          <a:ext cx="1803400" cy="381000"/>
        </p:xfrm>
        <a:graphic>
          <a:graphicData uri="http://schemas.openxmlformats.org/presentationml/2006/ole">
            <p:oleObj spid="_x0000_s64518" name="Denklem" r:id="rId7" imgW="1803240" imgH="380880" progId="Equation.3">
              <p:embed/>
            </p:oleObj>
          </a:graphicData>
        </a:graphic>
      </p:graphicFrame>
      <p:graphicFrame>
        <p:nvGraphicFramePr>
          <p:cNvPr id="64519" name="Object 7"/>
          <p:cNvGraphicFramePr>
            <a:graphicFrameLocks noChangeAspect="1"/>
          </p:cNvGraphicFramePr>
          <p:nvPr/>
        </p:nvGraphicFramePr>
        <p:xfrm>
          <a:off x="4724400" y="2667000"/>
          <a:ext cx="1663700" cy="381000"/>
        </p:xfrm>
        <a:graphic>
          <a:graphicData uri="http://schemas.openxmlformats.org/presentationml/2006/ole">
            <p:oleObj spid="_x0000_s64519" name="Denklem" r:id="rId8" imgW="1663560" imgH="38088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3 Slayt Numarası Yer Tutucusu"/>
          <p:cNvSpPr>
            <a:spLocks noGrp="1"/>
          </p:cNvSpPr>
          <p:nvPr>
            <p:ph type="sldNum" sz="quarter" idx="12"/>
          </p:nvPr>
        </p:nvSpPr>
        <p:spPr/>
        <p:txBody>
          <a:bodyPr/>
          <a:lstStyle/>
          <a:p>
            <a:pPr>
              <a:defRPr/>
            </a:pPr>
            <a:fld id="{C1375352-7A9E-4069-B9A3-F5EE659722D1}" type="slidenum">
              <a:rPr lang="en-US" smtClean="0"/>
              <a:pPr>
                <a:defRPr/>
              </a:pPr>
              <a:t>9</a:t>
            </a:fld>
            <a:endParaRPr lang="en-US" smtClean="0"/>
          </a:p>
        </p:txBody>
      </p:sp>
      <p:sp>
        <p:nvSpPr>
          <p:cNvPr id="33795" name="Text Box 3"/>
          <p:cNvSpPr txBox="1">
            <a:spLocks noChangeArrowheads="1"/>
          </p:cNvSpPr>
          <p:nvPr/>
        </p:nvSpPr>
        <p:spPr bwMode="auto">
          <a:xfrm>
            <a:off x="533400" y="304800"/>
            <a:ext cx="8229600" cy="523875"/>
          </a:xfrm>
          <a:prstGeom prst="rect">
            <a:avLst/>
          </a:prstGeom>
          <a:noFill/>
          <a:ln w="9525">
            <a:noFill/>
            <a:miter lim="800000"/>
            <a:headEnd/>
            <a:tailEnd/>
          </a:ln>
        </p:spPr>
        <p:txBody>
          <a:bodyPr>
            <a:spAutoFit/>
          </a:bodyPr>
          <a:lstStyle/>
          <a:p>
            <a:pPr algn="ctr"/>
            <a:r>
              <a:rPr lang="en-US" sz="2800" b="1">
                <a:cs typeface="Times New Roman" pitchFamily="18" charset="0"/>
              </a:rPr>
              <a:t>A Critique of Convergence </a:t>
            </a:r>
            <a:r>
              <a:rPr lang="en-US" sz="2800" b="1" smtClean="0">
                <a:cs typeface="Times New Roman" pitchFamily="18" charset="0"/>
              </a:rPr>
              <a:t>Literature-</a:t>
            </a:r>
            <a:r>
              <a:rPr lang="en-US" sz="2800" b="1" smtClean="0">
                <a:solidFill>
                  <a:srgbClr val="FF0000"/>
                </a:solidFill>
                <a:cs typeface="Times New Roman" pitchFamily="18" charset="0"/>
              </a:rPr>
              <a:t>IV</a:t>
            </a:r>
            <a:endParaRPr lang="en-US" sz="2800" b="1">
              <a:solidFill>
                <a:srgbClr val="FF0000"/>
              </a:solidFill>
              <a:cs typeface="Times New Roman" pitchFamily="18" charset="0"/>
            </a:endParaRPr>
          </a:p>
        </p:txBody>
      </p:sp>
      <p:sp>
        <p:nvSpPr>
          <p:cNvPr id="33796" name="Text Box 6"/>
          <p:cNvSpPr txBox="1">
            <a:spLocks noChangeArrowheads="1"/>
          </p:cNvSpPr>
          <p:nvPr/>
        </p:nvSpPr>
        <p:spPr bwMode="auto">
          <a:xfrm>
            <a:off x="304800" y="1164134"/>
            <a:ext cx="8458200" cy="5693866"/>
          </a:xfrm>
          <a:prstGeom prst="rect">
            <a:avLst/>
          </a:prstGeom>
          <a:noFill/>
          <a:ln w="9525">
            <a:noFill/>
            <a:miter lim="800000"/>
            <a:headEnd/>
            <a:tailEnd/>
          </a:ln>
        </p:spPr>
        <p:txBody>
          <a:bodyPr>
            <a:spAutoFit/>
          </a:bodyPr>
          <a:lstStyle/>
          <a:p>
            <a:pPr algn="just"/>
            <a:r>
              <a:rPr lang="en-US" sz="2800" b="1"/>
              <a:t>Since 1986, thousands of studies have been done in endogenous/ new growth </a:t>
            </a:r>
            <a:r>
              <a:rPr lang="en-US" sz="2800" b="1" smtClean="0"/>
              <a:t>theory, showing the role of endogenous technological change on transtitonal and long run economic growth. </a:t>
            </a:r>
          </a:p>
          <a:p>
            <a:pPr algn="just"/>
            <a:endParaRPr lang="en-US" sz="2800" b="1" smtClean="0"/>
          </a:p>
          <a:p>
            <a:pPr algn="just"/>
            <a:r>
              <a:rPr lang="en-US" sz="2800" b="1" smtClean="0"/>
              <a:t>On </a:t>
            </a:r>
            <a:r>
              <a:rPr lang="en-US" sz="2800" b="1"/>
              <a:t>the empirical side, however, we still use the Solow framework and we continue to assume exogenous technological change and exogenous </a:t>
            </a:r>
            <a:r>
              <a:rPr lang="en-US" sz="2800" b="1" smtClean="0"/>
              <a:t>growth </a:t>
            </a:r>
            <a:r>
              <a:rPr lang="en-US" sz="2800" b="1"/>
              <a:t>rate. </a:t>
            </a:r>
            <a:endParaRPr lang="en-US" sz="2800" b="1" smtClean="0"/>
          </a:p>
          <a:p>
            <a:pPr algn="just"/>
            <a:endParaRPr lang="en-US" sz="2800" b="1" smtClean="0"/>
          </a:p>
          <a:p>
            <a:pPr algn="just"/>
            <a:r>
              <a:rPr lang="en-US" sz="2800" b="1" smtClean="0"/>
              <a:t>Is it impossible to endogenize technological change in such a way that fits ‘empirical world’? Though this </a:t>
            </a:r>
            <a:r>
              <a:rPr lang="en-US" sz="2800" b="1"/>
              <a:t>is not achieved in this paper, </a:t>
            </a:r>
            <a:r>
              <a:rPr lang="en-US" sz="2800" b="1" smtClean="0"/>
              <a:t>this work underlines the need in this direction.</a:t>
            </a:r>
            <a:endParaRPr lang="en-US" sz="2800" b="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4273</TotalTime>
  <Words>2032</Words>
  <Application>Microsoft Office PowerPoint</Application>
  <PresentationFormat>On-screen Show (4:3)</PresentationFormat>
  <Paragraphs>365</Paragraphs>
  <Slides>51</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54" baseType="lpstr">
      <vt:lpstr>Default Design</vt:lpstr>
      <vt:lpstr>Denklem</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vector>
  </TitlesOfParts>
  <Company>RuG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Yetkiner</dc:creator>
  <cp:lastModifiedBy>h</cp:lastModifiedBy>
  <cp:revision>587</cp:revision>
  <cp:lastPrinted>2003-01-28T16:11:24Z</cp:lastPrinted>
  <dcterms:created xsi:type="dcterms:W3CDTF">2002-10-15T03:41:18Z</dcterms:created>
  <dcterms:modified xsi:type="dcterms:W3CDTF">2012-05-03T13:03:16Z</dcterms:modified>
</cp:coreProperties>
</file>